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71" r:id="rId5"/>
    <p:sldId id="280" r:id="rId6"/>
    <p:sldId id="298" r:id="rId7"/>
    <p:sldId id="558" r:id="rId8"/>
    <p:sldId id="300" r:id="rId9"/>
    <p:sldId id="559" r:id="rId10"/>
    <p:sldId id="560" r:id="rId11"/>
    <p:sldId id="591" r:id="rId12"/>
    <p:sldId id="283" r:id="rId13"/>
    <p:sldId id="299" r:id="rId14"/>
    <p:sldId id="295" r:id="rId15"/>
    <p:sldId id="301" r:id="rId16"/>
    <p:sldId id="553" r:id="rId17"/>
    <p:sldId id="592" r:id="rId18"/>
    <p:sldId id="555" r:id="rId19"/>
    <p:sldId id="506" r:id="rId20"/>
    <p:sldId id="2147" r:id="rId21"/>
    <p:sldId id="494"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E Collopy" initials="CEC" lastIdx="5" clrIdx="0">
    <p:extLst>
      <p:ext uri="{19B8F6BF-5375-455C-9EA6-DF929625EA0E}">
        <p15:presenceInfo xmlns:p15="http://schemas.microsoft.com/office/powerpoint/2012/main" userId="S::Carolyn.Collopy@hennepin.us::fddc3c9d-4bcc-4b4c-a065-f72e62fc814b" providerId="AD"/>
      </p:ext>
    </p:extLst>
  </p:cmAuthor>
  <p:cmAuthor id="2" name="Ben Knudson" initials="BK" lastIdx="15" clrIdx="1">
    <p:extLst>
      <p:ext uri="{19B8F6BF-5375-455C-9EA6-DF929625EA0E}">
        <p15:presenceInfo xmlns:p15="http://schemas.microsoft.com/office/powerpoint/2012/main" userId="S::ben.knudson@hennepin.us::3fc47507-38da-49b4-805e-2d55dcb145dc" providerId="AD"/>
      </p:ext>
    </p:extLst>
  </p:cmAuthor>
  <p:cmAuthor id="3" name="Angie Timmons" initials="AT" lastIdx="6" clrIdx="2">
    <p:extLst>
      <p:ext uri="{19B8F6BF-5375-455C-9EA6-DF929625EA0E}">
        <p15:presenceInfo xmlns:p15="http://schemas.microsoft.com/office/powerpoint/2012/main" userId="S::Angie.Timmons@hennepin.us::4174f91b-988f-43e0-b164-0bed9874d3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5404A-A994-48FB-AF5C-243381DB5F90}" v="10" dt="2022-11-02T15:52:21.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1" autoAdjust="0"/>
    <p:restoredTop sz="76759" autoAdjust="0"/>
  </p:normalViewPr>
  <p:slideViewPr>
    <p:cSldViewPr snapToGrid="0" snapToObjects="1">
      <p:cViewPr varScale="1">
        <p:scale>
          <a:sx n="63" d="100"/>
          <a:sy n="63" d="100"/>
        </p:scale>
        <p:origin x="228" y="7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CED7A0-AFF2-4002-9BA5-0D0E56CA6BDF}" type="doc">
      <dgm:prSet loTypeId="urn:microsoft.com/office/officeart/2005/8/layout/chevron1" loCatId="process" qsTypeId="urn:microsoft.com/office/officeart/2005/8/quickstyle/simple1" qsCatId="simple" csTypeId="urn:microsoft.com/office/officeart/2005/8/colors/accent1_1" csCatId="accent1" phldr="1"/>
      <dgm:spPr/>
    </dgm:pt>
    <dgm:pt modelId="{CF2517DF-90DA-4C2E-AE8A-D27BFE5A80F3}">
      <dgm:prSet phldrT="[Text]"/>
      <dgm:spPr/>
      <dgm:t>
        <a:bodyPr/>
        <a:lstStyle/>
        <a:p>
          <a:r>
            <a:rPr lang="en-US"/>
            <a:t>Phase 1 </a:t>
          </a:r>
          <a:br>
            <a:rPr lang="en-US"/>
          </a:br>
          <a:r>
            <a:rPr lang="en-US"/>
            <a:t>Listen and Learn</a:t>
          </a:r>
        </a:p>
      </dgm:t>
    </dgm:pt>
    <dgm:pt modelId="{75462058-1401-4E62-9BCE-1D51F8ED31BC}" type="parTrans" cxnId="{CF15C508-A2AE-4A6B-8115-F72ECA4D2B92}">
      <dgm:prSet/>
      <dgm:spPr/>
      <dgm:t>
        <a:bodyPr/>
        <a:lstStyle/>
        <a:p>
          <a:endParaRPr lang="en-US"/>
        </a:p>
      </dgm:t>
    </dgm:pt>
    <dgm:pt modelId="{0C8443F1-7E55-407B-B53D-DCD1C7E15658}" type="sibTrans" cxnId="{CF15C508-A2AE-4A6B-8115-F72ECA4D2B92}">
      <dgm:prSet/>
      <dgm:spPr/>
      <dgm:t>
        <a:bodyPr/>
        <a:lstStyle/>
        <a:p>
          <a:endParaRPr lang="en-US"/>
        </a:p>
      </dgm:t>
    </dgm:pt>
    <dgm:pt modelId="{FECE6CB6-AA74-4BA4-9F34-91464B0AC549}">
      <dgm:prSet phldrT="[Text]"/>
      <dgm:spPr/>
      <dgm:t>
        <a:bodyPr/>
        <a:lstStyle/>
        <a:p>
          <a:r>
            <a:rPr lang="en-US"/>
            <a:t>Phase 2</a:t>
          </a:r>
          <a:br>
            <a:rPr lang="en-US"/>
          </a:br>
          <a:r>
            <a:rPr lang="en-US"/>
            <a:t>Draft actions</a:t>
          </a:r>
        </a:p>
      </dgm:t>
    </dgm:pt>
    <dgm:pt modelId="{898365CA-6033-426B-9851-677BA925BCED}" type="parTrans" cxnId="{8A8A50C9-2FC2-4269-979B-23DF9EAC5921}">
      <dgm:prSet/>
      <dgm:spPr/>
      <dgm:t>
        <a:bodyPr/>
        <a:lstStyle/>
        <a:p>
          <a:endParaRPr lang="en-US"/>
        </a:p>
      </dgm:t>
    </dgm:pt>
    <dgm:pt modelId="{9F6719CC-9203-4C41-9C2C-D714B7E06E13}" type="sibTrans" cxnId="{8A8A50C9-2FC2-4269-979B-23DF9EAC5921}">
      <dgm:prSet/>
      <dgm:spPr/>
      <dgm:t>
        <a:bodyPr/>
        <a:lstStyle/>
        <a:p>
          <a:endParaRPr lang="en-US"/>
        </a:p>
      </dgm:t>
    </dgm:pt>
    <dgm:pt modelId="{26E55781-16DE-47BA-94F7-8F95A341ED01}">
      <dgm:prSet phldrT="[Text]"/>
      <dgm:spPr/>
      <dgm:t>
        <a:bodyPr/>
        <a:lstStyle/>
        <a:p>
          <a:r>
            <a:rPr lang="en-US"/>
            <a:t>Phase 3</a:t>
          </a:r>
          <a:br>
            <a:rPr lang="en-US"/>
          </a:br>
          <a:r>
            <a:rPr lang="en-US"/>
            <a:t>Review</a:t>
          </a:r>
        </a:p>
      </dgm:t>
    </dgm:pt>
    <dgm:pt modelId="{9B140370-8CFF-491B-A8AA-B4C4EBE78595}" type="parTrans" cxnId="{D55639F5-4E7D-4383-9D1B-7B649C981ECF}">
      <dgm:prSet/>
      <dgm:spPr/>
      <dgm:t>
        <a:bodyPr/>
        <a:lstStyle/>
        <a:p>
          <a:endParaRPr lang="en-US"/>
        </a:p>
      </dgm:t>
    </dgm:pt>
    <dgm:pt modelId="{7A1CBFD3-4593-4277-88ED-B5E6FA2CB49B}" type="sibTrans" cxnId="{D55639F5-4E7D-4383-9D1B-7B649C981ECF}">
      <dgm:prSet/>
      <dgm:spPr/>
      <dgm:t>
        <a:bodyPr/>
        <a:lstStyle/>
        <a:p>
          <a:endParaRPr lang="en-US"/>
        </a:p>
      </dgm:t>
    </dgm:pt>
    <dgm:pt modelId="{86267B70-F677-4F7D-A25D-28706FCBD00A}">
      <dgm:prSet phldrT="[Text]"/>
      <dgm:spPr/>
      <dgm:t>
        <a:bodyPr/>
        <a:lstStyle/>
        <a:p>
          <a:r>
            <a:rPr lang="en-US"/>
            <a:t>Phase 4</a:t>
          </a:r>
          <a:br>
            <a:rPr lang="en-US"/>
          </a:br>
          <a:r>
            <a:rPr lang="en-US"/>
            <a:t>Finalize plan</a:t>
          </a:r>
        </a:p>
      </dgm:t>
    </dgm:pt>
    <dgm:pt modelId="{2DC18C53-F266-4A4F-9DB0-D8D6619CA408}" type="parTrans" cxnId="{A5FDE1CE-1EFC-4FB3-8BC8-0BD55F3491A7}">
      <dgm:prSet/>
      <dgm:spPr/>
      <dgm:t>
        <a:bodyPr/>
        <a:lstStyle/>
        <a:p>
          <a:endParaRPr lang="en-US"/>
        </a:p>
      </dgm:t>
    </dgm:pt>
    <dgm:pt modelId="{89B47592-E09D-4A89-BDCD-ED02AFABF204}" type="sibTrans" cxnId="{A5FDE1CE-1EFC-4FB3-8BC8-0BD55F3491A7}">
      <dgm:prSet/>
      <dgm:spPr/>
      <dgm:t>
        <a:bodyPr/>
        <a:lstStyle/>
        <a:p>
          <a:endParaRPr lang="en-US"/>
        </a:p>
      </dgm:t>
    </dgm:pt>
    <dgm:pt modelId="{CB02DEAE-8E99-4081-A434-474D22F76375}" type="pres">
      <dgm:prSet presAssocID="{89CED7A0-AFF2-4002-9BA5-0D0E56CA6BDF}" presName="Name0" presStyleCnt="0">
        <dgm:presLayoutVars>
          <dgm:dir/>
          <dgm:animLvl val="lvl"/>
          <dgm:resizeHandles val="exact"/>
        </dgm:presLayoutVars>
      </dgm:prSet>
      <dgm:spPr/>
    </dgm:pt>
    <dgm:pt modelId="{8CC82E62-12C9-4E89-89A9-7F69684FD835}" type="pres">
      <dgm:prSet presAssocID="{CF2517DF-90DA-4C2E-AE8A-D27BFE5A80F3}" presName="parTxOnly" presStyleLbl="node1" presStyleIdx="0" presStyleCnt="4">
        <dgm:presLayoutVars>
          <dgm:chMax val="0"/>
          <dgm:chPref val="0"/>
          <dgm:bulletEnabled val="1"/>
        </dgm:presLayoutVars>
      </dgm:prSet>
      <dgm:spPr/>
    </dgm:pt>
    <dgm:pt modelId="{C23FAE9D-DD02-4BBA-B3AF-4BA5ECAA954E}" type="pres">
      <dgm:prSet presAssocID="{0C8443F1-7E55-407B-B53D-DCD1C7E15658}" presName="parTxOnlySpace" presStyleCnt="0"/>
      <dgm:spPr/>
    </dgm:pt>
    <dgm:pt modelId="{E471CC61-078C-4FE2-B799-A3C881E4C8D2}" type="pres">
      <dgm:prSet presAssocID="{FECE6CB6-AA74-4BA4-9F34-91464B0AC549}" presName="parTxOnly" presStyleLbl="node1" presStyleIdx="1" presStyleCnt="4">
        <dgm:presLayoutVars>
          <dgm:chMax val="0"/>
          <dgm:chPref val="0"/>
          <dgm:bulletEnabled val="1"/>
        </dgm:presLayoutVars>
      </dgm:prSet>
      <dgm:spPr/>
    </dgm:pt>
    <dgm:pt modelId="{AE62B956-9543-4228-90F9-67C7FF092CFC}" type="pres">
      <dgm:prSet presAssocID="{9F6719CC-9203-4C41-9C2C-D714B7E06E13}" presName="parTxOnlySpace" presStyleCnt="0"/>
      <dgm:spPr/>
    </dgm:pt>
    <dgm:pt modelId="{CA959146-79F1-4786-BCFB-4AF5632BD20D}" type="pres">
      <dgm:prSet presAssocID="{26E55781-16DE-47BA-94F7-8F95A341ED01}" presName="parTxOnly" presStyleLbl="node1" presStyleIdx="2" presStyleCnt="4">
        <dgm:presLayoutVars>
          <dgm:chMax val="0"/>
          <dgm:chPref val="0"/>
          <dgm:bulletEnabled val="1"/>
        </dgm:presLayoutVars>
      </dgm:prSet>
      <dgm:spPr/>
    </dgm:pt>
    <dgm:pt modelId="{07D86154-CB97-477A-81FC-13468EB72395}" type="pres">
      <dgm:prSet presAssocID="{7A1CBFD3-4593-4277-88ED-B5E6FA2CB49B}" presName="parTxOnlySpace" presStyleCnt="0"/>
      <dgm:spPr/>
    </dgm:pt>
    <dgm:pt modelId="{41A30C10-3C10-41CC-BB12-8AD2C3A7015F}" type="pres">
      <dgm:prSet presAssocID="{86267B70-F677-4F7D-A25D-28706FCBD00A}" presName="parTxOnly" presStyleLbl="node1" presStyleIdx="3" presStyleCnt="4">
        <dgm:presLayoutVars>
          <dgm:chMax val="0"/>
          <dgm:chPref val="0"/>
          <dgm:bulletEnabled val="1"/>
        </dgm:presLayoutVars>
      </dgm:prSet>
      <dgm:spPr/>
    </dgm:pt>
  </dgm:ptLst>
  <dgm:cxnLst>
    <dgm:cxn modelId="{CF15C508-A2AE-4A6B-8115-F72ECA4D2B92}" srcId="{89CED7A0-AFF2-4002-9BA5-0D0E56CA6BDF}" destId="{CF2517DF-90DA-4C2E-AE8A-D27BFE5A80F3}" srcOrd="0" destOrd="0" parTransId="{75462058-1401-4E62-9BCE-1D51F8ED31BC}" sibTransId="{0C8443F1-7E55-407B-B53D-DCD1C7E15658}"/>
    <dgm:cxn modelId="{B6849E15-D003-4FA2-9619-61111609BF6E}" type="presOf" srcId="{89CED7A0-AFF2-4002-9BA5-0D0E56CA6BDF}" destId="{CB02DEAE-8E99-4081-A434-474D22F76375}" srcOrd="0" destOrd="0" presId="urn:microsoft.com/office/officeart/2005/8/layout/chevron1"/>
    <dgm:cxn modelId="{C3DBCAC7-A5BC-4259-8BB3-7678BF061D65}" type="presOf" srcId="{26E55781-16DE-47BA-94F7-8F95A341ED01}" destId="{CA959146-79F1-4786-BCFB-4AF5632BD20D}" srcOrd="0" destOrd="0" presId="urn:microsoft.com/office/officeart/2005/8/layout/chevron1"/>
    <dgm:cxn modelId="{8A8A50C9-2FC2-4269-979B-23DF9EAC5921}" srcId="{89CED7A0-AFF2-4002-9BA5-0D0E56CA6BDF}" destId="{FECE6CB6-AA74-4BA4-9F34-91464B0AC549}" srcOrd="1" destOrd="0" parTransId="{898365CA-6033-426B-9851-677BA925BCED}" sibTransId="{9F6719CC-9203-4C41-9C2C-D714B7E06E13}"/>
    <dgm:cxn modelId="{A5FDE1CE-1EFC-4FB3-8BC8-0BD55F3491A7}" srcId="{89CED7A0-AFF2-4002-9BA5-0D0E56CA6BDF}" destId="{86267B70-F677-4F7D-A25D-28706FCBD00A}" srcOrd="3" destOrd="0" parTransId="{2DC18C53-F266-4A4F-9DB0-D8D6619CA408}" sibTransId="{89B47592-E09D-4A89-BDCD-ED02AFABF204}"/>
    <dgm:cxn modelId="{B61596D7-A1FB-4834-964B-EAE25B6180C9}" type="presOf" srcId="{FECE6CB6-AA74-4BA4-9F34-91464B0AC549}" destId="{E471CC61-078C-4FE2-B799-A3C881E4C8D2}" srcOrd="0" destOrd="0" presId="urn:microsoft.com/office/officeart/2005/8/layout/chevron1"/>
    <dgm:cxn modelId="{9787EBEA-D6C2-40C3-BA90-5C31EF52A8FE}" type="presOf" srcId="{CF2517DF-90DA-4C2E-AE8A-D27BFE5A80F3}" destId="{8CC82E62-12C9-4E89-89A9-7F69684FD835}" srcOrd="0" destOrd="0" presId="urn:microsoft.com/office/officeart/2005/8/layout/chevron1"/>
    <dgm:cxn modelId="{D55639F5-4E7D-4383-9D1B-7B649C981ECF}" srcId="{89CED7A0-AFF2-4002-9BA5-0D0E56CA6BDF}" destId="{26E55781-16DE-47BA-94F7-8F95A341ED01}" srcOrd="2" destOrd="0" parTransId="{9B140370-8CFF-491B-A8AA-B4C4EBE78595}" sibTransId="{7A1CBFD3-4593-4277-88ED-B5E6FA2CB49B}"/>
    <dgm:cxn modelId="{50FE8FF6-17E1-46CD-9539-12AA515D1476}" type="presOf" srcId="{86267B70-F677-4F7D-A25D-28706FCBD00A}" destId="{41A30C10-3C10-41CC-BB12-8AD2C3A7015F}" srcOrd="0" destOrd="0" presId="urn:microsoft.com/office/officeart/2005/8/layout/chevron1"/>
    <dgm:cxn modelId="{1878DE69-4C92-48E5-BF3F-D68C872127B0}" type="presParOf" srcId="{CB02DEAE-8E99-4081-A434-474D22F76375}" destId="{8CC82E62-12C9-4E89-89A9-7F69684FD835}" srcOrd="0" destOrd="0" presId="urn:microsoft.com/office/officeart/2005/8/layout/chevron1"/>
    <dgm:cxn modelId="{AE1AD94E-AE24-4884-86FA-F74E3B2D9103}" type="presParOf" srcId="{CB02DEAE-8E99-4081-A434-474D22F76375}" destId="{C23FAE9D-DD02-4BBA-B3AF-4BA5ECAA954E}" srcOrd="1" destOrd="0" presId="urn:microsoft.com/office/officeart/2005/8/layout/chevron1"/>
    <dgm:cxn modelId="{28D1E0A7-1DA3-4AFE-A890-670E398A403B}" type="presParOf" srcId="{CB02DEAE-8E99-4081-A434-474D22F76375}" destId="{E471CC61-078C-4FE2-B799-A3C881E4C8D2}" srcOrd="2" destOrd="0" presId="urn:microsoft.com/office/officeart/2005/8/layout/chevron1"/>
    <dgm:cxn modelId="{E4FB68C2-82B3-42EF-A2C3-92DE5C073E10}" type="presParOf" srcId="{CB02DEAE-8E99-4081-A434-474D22F76375}" destId="{AE62B956-9543-4228-90F9-67C7FF092CFC}" srcOrd="3" destOrd="0" presId="urn:microsoft.com/office/officeart/2005/8/layout/chevron1"/>
    <dgm:cxn modelId="{34719468-0C7F-4FE8-B4BB-E028673E3095}" type="presParOf" srcId="{CB02DEAE-8E99-4081-A434-474D22F76375}" destId="{CA959146-79F1-4786-BCFB-4AF5632BD20D}" srcOrd="4" destOrd="0" presId="urn:microsoft.com/office/officeart/2005/8/layout/chevron1"/>
    <dgm:cxn modelId="{52F98E92-B93C-4D09-AF9A-680E2C5C5DF3}" type="presParOf" srcId="{CB02DEAE-8E99-4081-A434-474D22F76375}" destId="{07D86154-CB97-477A-81FC-13468EB72395}" srcOrd="5" destOrd="0" presId="urn:microsoft.com/office/officeart/2005/8/layout/chevron1"/>
    <dgm:cxn modelId="{788A8AC2-AA1E-473B-B751-3B93F8C52D50}" type="presParOf" srcId="{CB02DEAE-8E99-4081-A434-474D22F76375}" destId="{41A30C10-3C10-41CC-BB12-8AD2C3A7015F}"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CED7A0-AFF2-4002-9BA5-0D0E56CA6BDF}" type="doc">
      <dgm:prSet loTypeId="urn:microsoft.com/office/officeart/2005/8/layout/chevron1" loCatId="process" qsTypeId="urn:microsoft.com/office/officeart/2005/8/quickstyle/simple1" qsCatId="simple" csTypeId="urn:microsoft.com/office/officeart/2005/8/colors/accent1_2" csCatId="accent1" phldr="1"/>
      <dgm:spPr/>
    </dgm:pt>
    <dgm:pt modelId="{CF2517DF-90DA-4C2E-AE8A-D27BFE5A80F3}">
      <dgm:prSet phldrT="[Text]"/>
      <dgm:spPr>
        <a:ln>
          <a:noFill/>
        </a:ln>
      </dgm:spPr>
      <dgm:t>
        <a:bodyPr/>
        <a:lstStyle/>
        <a:p>
          <a:pPr rtl="0"/>
          <a:r>
            <a:rPr lang="en-US"/>
            <a:t>Jan – </a:t>
          </a:r>
          <a:r>
            <a:rPr lang="en-US">
              <a:latin typeface="Calibri Light" panose="020F0302020204030204"/>
            </a:rPr>
            <a:t>May</a:t>
          </a:r>
          <a:r>
            <a:rPr lang="en-US"/>
            <a:t> 2022</a:t>
          </a:r>
          <a:r>
            <a:rPr lang="en-US">
              <a:latin typeface="Calibri Light" panose="020F0302020204030204"/>
            </a:rPr>
            <a:t> </a:t>
          </a:r>
          <a:endParaRPr lang="en-US"/>
        </a:p>
      </dgm:t>
    </dgm:pt>
    <dgm:pt modelId="{75462058-1401-4E62-9BCE-1D51F8ED31BC}" type="parTrans" cxnId="{CF15C508-A2AE-4A6B-8115-F72ECA4D2B92}">
      <dgm:prSet/>
      <dgm:spPr/>
      <dgm:t>
        <a:bodyPr/>
        <a:lstStyle/>
        <a:p>
          <a:endParaRPr lang="en-US"/>
        </a:p>
      </dgm:t>
    </dgm:pt>
    <dgm:pt modelId="{0C8443F1-7E55-407B-B53D-DCD1C7E15658}" type="sibTrans" cxnId="{CF15C508-A2AE-4A6B-8115-F72ECA4D2B92}">
      <dgm:prSet/>
      <dgm:spPr/>
      <dgm:t>
        <a:bodyPr/>
        <a:lstStyle/>
        <a:p>
          <a:endParaRPr lang="en-US"/>
        </a:p>
      </dgm:t>
    </dgm:pt>
    <dgm:pt modelId="{FECE6CB6-AA74-4BA4-9F34-91464B0AC549}">
      <dgm:prSet phldrT="[Text]"/>
      <dgm:spPr>
        <a:ln>
          <a:noFill/>
        </a:ln>
      </dgm:spPr>
      <dgm:t>
        <a:bodyPr/>
        <a:lstStyle/>
        <a:p>
          <a:pPr rtl="0"/>
          <a:r>
            <a:rPr lang="en-US">
              <a:latin typeface="Calibri Light" panose="020F0302020204030204"/>
            </a:rPr>
            <a:t>June - Sept</a:t>
          </a:r>
          <a:r>
            <a:rPr lang="en-US"/>
            <a:t> </a:t>
          </a:r>
          <a:br>
            <a:rPr lang="en-US"/>
          </a:br>
          <a:r>
            <a:rPr lang="en-US"/>
            <a:t>2022</a:t>
          </a:r>
        </a:p>
      </dgm:t>
    </dgm:pt>
    <dgm:pt modelId="{898365CA-6033-426B-9851-677BA925BCED}" type="parTrans" cxnId="{8A8A50C9-2FC2-4269-979B-23DF9EAC5921}">
      <dgm:prSet/>
      <dgm:spPr/>
      <dgm:t>
        <a:bodyPr/>
        <a:lstStyle/>
        <a:p>
          <a:endParaRPr lang="en-US"/>
        </a:p>
      </dgm:t>
    </dgm:pt>
    <dgm:pt modelId="{9F6719CC-9203-4C41-9C2C-D714B7E06E13}" type="sibTrans" cxnId="{8A8A50C9-2FC2-4269-979B-23DF9EAC5921}">
      <dgm:prSet/>
      <dgm:spPr/>
      <dgm:t>
        <a:bodyPr/>
        <a:lstStyle/>
        <a:p>
          <a:endParaRPr lang="en-US"/>
        </a:p>
      </dgm:t>
    </dgm:pt>
    <dgm:pt modelId="{26E55781-16DE-47BA-94F7-8F95A341ED01}">
      <dgm:prSet phldrT="[Text]"/>
      <dgm:spPr>
        <a:ln>
          <a:noFill/>
        </a:ln>
      </dgm:spPr>
      <dgm:t>
        <a:bodyPr/>
        <a:lstStyle/>
        <a:p>
          <a:r>
            <a:rPr lang="en-US"/>
            <a:t>Oct – Feb</a:t>
          </a:r>
          <a:br>
            <a:rPr lang="en-US"/>
          </a:br>
          <a:r>
            <a:rPr lang="en-US"/>
            <a:t>2023</a:t>
          </a:r>
        </a:p>
      </dgm:t>
    </dgm:pt>
    <dgm:pt modelId="{9B140370-8CFF-491B-A8AA-B4C4EBE78595}" type="parTrans" cxnId="{D55639F5-4E7D-4383-9D1B-7B649C981ECF}">
      <dgm:prSet/>
      <dgm:spPr/>
      <dgm:t>
        <a:bodyPr/>
        <a:lstStyle/>
        <a:p>
          <a:endParaRPr lang="en-US"/>
        </a:p>
      </dgm:t>
    </dgm:pt>
    <dgm:pt modelId="{7A1CBFD3-4593-4277-88ED-B5E6FA2CB49B}" type="sibTrans" cxnId="{D55639F5-4E7D-4383-9D1B-7B649C981ECF}">
      <dgm:prSet/>
      <dgm:spPr/>
      <dgm:t>
        <a:bodyPr/>
        <a:lstStyle/>
        <a:p>
          <a:endParaRPr lang="en-US"/>
        </a:p>
      </dgm:t>
    </dgm:pt>
    <dgm:pt modelId="{86267B70-F677-4F7D-A25D-28706FCBD00A}">
      <dgm:prSet phldrT="[Text]"/>
      <dgm:spPr>
        <a:ln>
          <a:noFill/>
        </a:ln>
      </dgm:spPr>
      <dgm:t>
        <a:bodyPr/>
        <a:lstStyle/>
        <a:p>
          <a:r>
            <a:rPr lang="en-US"/>
            <a:t>March </a:t>
          </a:r>
          <a:br>
            <a:rPr lang="en-US"/>
          </a:br>
          <a:r>
            <a:rPr lang="en-US"/>
            <a:t>2023</a:t>
          </a:r>
        </a:p>
      </dgm:t>
    </dgm:pt>
    <dgm:pt modelId="{2DC18C53-F266-4A4F-9DB0-D8D6619CA408}" type="parTrans" cxnId="{A5FDE1CE-1EFC-4FB3-8BC8-0BD55F3491A7}">
      <dgm:prSet/>
      <dgm:spPr/>
      <dgm:t>
        <a:bodyPr/>
        <a:lstStyle/>
        <a:p>
          <a:endParaRPr lang="en-US"/>
        </a:p>
      </dgm:t>
    </dgm:pt>
    <dgm:pt modelId="{89B47592-E09D-4A89-BDCD-ED02AFABF204}" type="sibTrans" cxnId="{A5FDE1CE-1EFC-4FB3-8BC8-0BD55F3491A7}">
      <dgm:prSet/>
      <dgm:spPr/>
      <dgm:t>
        <a:bodyPr/>
        <a:lstStyle/>
        <a:p>
          <a:endParaRPr lang="en-US"/>
        </a:p>
      </dgm:t>
    </dgm:pt>
    <dgm:pt modelId="{CB02DEAE-8E99-4081-A434-474D22F76375}" type="pres">
      <dgm:prSet presAssocID="{89CED7A0-AFF2-4002-9BA5-0D0E56CA6BDF}" presName="Name0" presStyleCnt="0">
        <dgm:presLayoutVars>
          <dgm:dir/>
          <dgm:animLvl val="lvl"/>
          <dgm:resizeHandles val="exact"/>
        </dgm:presLayoutVars>
      </dgm:prSet>
      <dgm:spPr/>
    </dgm:pt>
    <dgm:pt modelId="{8CC82E62-12C9-4E89-89A9-7F69684FD835}" type="pres">
      <dgm:prSet presAssocID="{CF2517DF-90DA-4C2E-AE8A-D27BFE5A80F3}" presName="parTxOnly" presStyleLbl="node1" presStyleIdx="0" presStyleCnt="4" custScaleX="80438">
        <dgm:presLayoutVars>
          <dgm:chMax val="0"/>
          <dgm:chPref val="0"/>
          <dgm:bulletEnabled val="1"/>
        </dgm:presLayoutVars>
      </dgm:prSet>
      <dgm:spPr/>
    </dgm:pt>
    <dgm:pt modelId="{C23FAE9D-DD02-4BBA-B3AF-4BA5ECAA954E}" type="pres">
      <dgm:prSet presAssocID="{0C8443F1-7E55-407B-B53D-DCD1C7E15658}" presName="parTxOnlySpace" presStyleCnt="0"/>
      <dgm:spPr/>
    </dgm:pt>
    <dgm:pt modelId="{E471CC61-078C-4FE2-B799-A3C881E4C8D2}" type="pres">
      <dgm:prSet presAssocID="{FECE6CB6-AA74-4BA4-9F34-91464B0AC549}" presName="parTxOnly" presStyleLbl="node1" presStyleIdx="1" presStyleCnt="4" custScaleX="100095">
        <dgm:presLayoutVars>
          <dgm:chMax val="0"/>
          <dgm:chPref val="0"/>
          <dgm:bulletEnabled val="1"/>
        </dgm:presLayoutVars>
      </dgm:prSet>
      <dgm:spPr/>
    </dgm:pt>
    <dgm:pt modelId="{AE62B956-9543-4228-90F9-67C7FF092CFC}" type="pres">
      <dgm:prSet presAssocID="{9F6719CC-9203-4C41-9C2C-D714B7E06E13}" presName="parTxOnlySpace" presStyleCnt="0"/>
      <dgm:spPr/>
    </dgm:pt>
    <dgm:pt modelId="{CA959146-79F1-4786-BCFB-4AF5632BD20D}" type="pres">
      <dgm:prSet presAssocID="{26E55781-16DE-47BA-94F7-8F95A341ED01}" presName="parTxOnly" presStyleLbl="node1" presStyleIdx="2" presStyleCnt="4">
        <dgm:presLayoutVars>
          <dgm:chMax val="0"/>
          <dgm:chPref val="0"/>
          <dgm:bulletEnabled val="1"/>
        </dgm:presLayoutVars>
      </dgm:prSet>
      <dgm:spPr/>
    </dgm:pt>
    <dgm:pt modelId="{07D86154-CB97-477A-81FC-13468EB72395}" type="pres">
      <dgm:prSet presAssocID="{7A1CBFD3-4593-4277-88ED-B5E6FA2CB49B}" presName="parTxOnlySpace" presStyleCnt="0"/>
      <dgm:spPr/>
    </dgm:pt>
    <dgm:pt modelId="{41A30C10-3C10-41CC-BB12-8AD2C3A7015F}" type="pres">
      <dgm:prSet presAssocID="{86267B70-F677-4F7D-A25D-28706FCBD00A}" presName="parTxOnly" presStyleLbl="node1" presStyleIdx="3" presStyleCnt="4">
        <dgm:presLayoutVars>
          <dgm:chMax val="0"/>
          <dgm:chPref val="0"/>
          <dgm:bulletEnabled val="1"/>
        </dgm:presLayoutVars>
      </dgm:prSet>
      <dgm:spPr/>
    </dgm:pt>
  </dgm:ptLst>
  <dgm:cxnLst>
    <dgm:cxn modelId="{CF15C508-A2AE-4A6B-8115-F72ECA4D2B92}" srcId="{89CED7A0-AFF2-4002-9BA5-0D0E56CA6BDF}" destId="{CF2517DF-90DA-4C2E-AE8A-D27BFE5A80F3}" srcOrd="0" destOrd="0" parTransId="{75462058-1401-4E62-9BCE-1D51F8ED31BC}" sibTransId="{0C8443F1-7E55-407B-B53D-DCD1C7E15658}"/>
    <dgm:cxn modelId="{B6849E15-D003-4FA2-9619-61111609BF6E}" type="presOf" srcId="{89CED7A0-AFF2-4002-9BA5-0D0E56CA6BDF}" destId="{CB02DEAE-8E99-4081-A434-474D22F76375}" srcOrd="0" destOrd="0" presId="urn:microsoft.com/office/officeart/2005/8/layout/chevron1"/>
    <dgm:cxn modelId="{C3DBCAC7-A5BC-4259-8BB3-7678BF061D65}" type="presOf" srcId="{26E55781-16DE-47BA-94F7-8F95A341ED01}" destId="{CA959146-79F1-4786-BCFB-4AF5632BD20D}" srcOrd="0" destOrd="0" presId="urn:microsoft.com/office/officeart/2005/8/layout/chevron1"/>
    <dgm:cxn modelId="{8A8A50C9-2FC2-4269-979B-23DF9EAC5921}" srcId="{89CED7A0-AFF2-4002-9BA5-0D0E56CA6BDF}" destId="{FECE6CB6-AA74-4BA4-9F34-91464B0AC549}" srcOrd="1" destOrd="0" parTransId="{898365CA-6033-426B-9851-677BA925BCED}" sibTransId="{9F6719CC-9203-4C41-9C2C-D714B7E06E13}"/>
    <dgm:cxn modelId="{A5FDE1CE-1EFC-4FB3-8BC8-0BD55F3491A7}" srcId="{89CED7A0-AFF2-4002-9BA5-0D0E56CA6BDF}" destId="{86267B70-F677-4F7D-A25D-28706FCBD00A}" srcOrd="3" destOrd="0" parTransId="{2DC18C53-F266-4A4F-9DB0-D8D6619CA408}" sibTransId="{89B47592-E09D-4A89-BDCD-ED02AFABF204}"/>
    <dgm:cxn modelId="{B61596D7-A1FB-4834-964B-EAE25B6180C9}" type="presOf" srcId="{FECE6CB6-AA74-4BA4-9F34-91464B0AC549}" destId="{E471CC61-078C-4FE2-B799-A3C881E4C8D2}" srcOrd="0" destOrd="0" presId="urn:microsoft.com/office/officeart/2005/8/layout/chevron1"/>
    <dgm:cxn modelId="{9787EBEA-D6C2-40C3-BA90-5C31EF52A8FE}" type="presOf" srcId="{CF2517DF-90DA-4C2E-AE8A-D27BFE5A80F3}" destId="{8CC82E62-12C9-4E89-89A9-7F69684FD835}" srcOrd="0" destOrd="0" presId="urn:microsoft.com/office/officeart/2005/8/layout/chevron1"/>
    <dgm:cxn modelId="{D55639F5-4E7D-4383-9D1B-7B649C981ECF}" srcId="{89CED7A0-AFF2-4002-9BA5-0D0E56CA6BDF}" destId="{26E55781-16DE-47BA-94F7-8F95A341ED01}" srcOrd="2" destOrd="0" parTransId="{9B140370-8CFF-491B-A8AA-B4C4EBE78595}" sibTransId="{7A1CBFD3-4593-4277-88ED-B5E6FA2CB49B}"/>
    <dgm:cxn modelId="{50FE8FF6-17E1-46CD-9539-12AA515D1476}" type="presOf" srcId="{86267B70-F677-4F7D-A25D-28706FCBD00A}" destId="{41A30C10-3C10-41CC-BB12-8AD2C3A7015F}" srcOrd="0" destOrd="0" presId="urn:microsoft.com/office/officeart/2005/8/layout/chevron1"/>
    <dgm:cxn modelId="{1878DE69-4C92-48E5-BF3F-D68C872127B0}" type="presParOf" srcId="{CB02DEAE-8E99-4081-A434-474D22F76375}" destId="{8CC82E62-12C9-4E89-89A9-7F69684FD835}" srcOrd="0" destOrd="0" presId="urn:microsoft.com/office/officeart/2005/8/layout/chevron1"/>
    <dgm:cxn modelId="{AE1AD94E-AE24-4884-86FA-F74E3B2D9103}" type="presParOf" srcId="{CB02DEAE-8E99-4081-A434-474D22F76375}" destId="{C23FAE9D-DD02-4BBA-B3AF-4BA5ECAA954E}" srcOrd="1" destOrd="0" presId="urn:microsoft.com/office/officeart/2005/8/layout/chevron1"/>
    <dgm:cxn modelId="{28D1E0A7-1DA3-4AFE-A890-670E398A403B}" type="presParOf" srcId="{CB02DEAE-8E99-4081-A434-474D22F76375}" destId="{E471CC61-078C-4FE2-B799-A3C881E4C8D2}" srcOrd="2" destOrd="0" presId="urn:microsoft.com/office/officeart/2005/8/layout/chevron1"/>
    <dgm:cxn modelId="{E4FB68C2-82B3-42EF-A2C3-92DE5C073E10}" type="presParOf" srcId="{CB02DEAE-8E99-4081-A434-474D22F76375}" destId="{AE62B956-9543-4228-90F9-67C7FF092CFC}" srcOrd="3" destOrd="0" presId="urn:microsoft.com/office/officeart/2005/8/layout/chevron1"/>
    <dgm:cxn modelId="{34719468-0C7F-4FE8-B4BB-E028673E3095}" type="presParOf" srcId="{CB02DEAE-8E99-4081-A434-474D22F76375}" destId="{CA959146-79F1-4786-BCFB-4AF5632BD20D}" srcOrd="4" destOrd="0" presId="urn:microsoft.com/office/officeart/2005/8/layout/chevron1"/>
    <dgm:cxn modelId="{52F98E92-B93C-4D09-AF9A-680E2C5C5DF3}" type="presParOf" srcId="{CB02DEAE-8E99-4081-A434-474D22F76375}" destId="{07D86154-CB97-477A-81FC-13468EB72395}" srcOrd="5" destOrd="0" presId="urn:microsoft.com/office/officeart/2005/8/layout/chevron1"/>
    <dgm:cxn modelId="{788A8AC2-AA1E-473B-B751-3B93F8C52D50}" type="presParOf" srcId="{CB02DEAE-8E99-4081-A434-474D22F76375}" destId="{41A30C10-3C10-41CC-BB12-8AD2C3A7015F}"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82E62-12C9-4E89-89A9-7F69684FD835}">
      <dsp:nvSpPr>
        <dsp:cNvPr id="0" name=""/>
        <dsp:cNvSpPr/>
      </dsp:nvSpPr>
      <dsp:spPr>
        <a:xfrm>
          <a:off x="5025" y="397926"/>
          <a:ext cx="2925266" cy="1170106"/>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a:t>Phase 1 </a:t>
          </a:r>
          <a:br>
            <a:rPr lang="en-US" sz="2600" kern="1200"/>
          </a:br>
          <a:r>
            <a:rPr lang="en-US" sz="2600" kern="1200"/>
            <a:t>Listen and Learn</a:t>
          </a:r>
        </a:p>
      </dsp:txBody>
      <dsp:txXfrm>
        <a:off x="590078" y="397926"/>
        <a:ext cx="1755160" cy="1170106"/>
      </dsp:txXfrm>
    </dsp:sp>
    <dsp:sp modelId="{E471CC61-078C-4FE2-B799-A3C881E4C8D2}">
      <dsp:nvSpPr>
        <dsp:cNvPr id="0" name=""/>
        <dsp:cNvSpPr/>
      </dsp:nvSpPr>
      <dsp:spPr>
        <a:xfrm>
          <a:off x="2637765" y="397926"/>
          <a:ext cx="2925266" cy="1170106"/>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a:t>Phase 2</a:t>
          </a:r>
          <a:br>
            <a:rPr lang="en-US" sz="2600" kern="1200"/>
          </a:br>
          <a:r>
            <a:rPr lang="en-US" sz="2600" kern="1200"/>
            <a:t>Draft actions</a:t>
          </a:r>
        </a:p>
      </dsp:txBody>
      <dsp:txXfrm>
        <a:off x="3222818" y="397926"/>
        <a:ext cx="1755160" cy="1170106"/>
      </dsp:txXfrm>
    </dsp:sp>
    <dsp:sp modelId="{CA959146-79F1-4786-BCFB-4AF5632BD20D}">
      <dsp:nvSpPr>
        <dsp:cNvPr id="0" name=""/>
        <dsp:cNvSpPr/>
      </dsp:nvSpPr>
      <dsp:spPr>
        <a:xfrm>
          <a:off x="5270505" y="397926"/>
          <a:ext cx="2925266" cy="1170106"/>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a:t>Phase 3</a:t>
          </a:r>
          <a:br>
            <a:rPr lang="en-US" sz="2600" kern="1200"/>
          </a:br>
          <a:r>
            <a:rPr lang="en-US" sz="2600" kern="1200"/>
            <a:t>Review</a:t>
          </a:r>
        </a:p>
      </dsp:txBody>
      <dsp:txXfrm>
        <a:off x="5855558" y="397926"/>
        <a:ext cx="1755160" cy="1170106"/>
      </dsp:txXfrm>
    </dsp:sp>
    <dsp:sp modelId="{41A30C10-3C10-41CC-BB12-8AD2C3A7015F}">
      <dsp:nvSpPr>
        <dsp:cNvPr id="0" name=""/>
        <dsp:cNvSpPr/>
      </dsp:nvSpPr>
      <dsp:spPr>
        <a:xfrm>
          <a:off x="7903245" y="397926"/>
          <a:ext cx="2925266" cy="1170106"/>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a:t>Phase 4</a:t>
          </a:r>
          <a:br>
            <a:rPr lang="en-US" sz="2600" kern="1200"/>
          </a:br>
          <a:r>
            <a:rPr lang="en-US" sz="2600" kern="1200"/>
            <a:t>Finalize plan</a:t>
          </a:r>
        </a:p>
      </dsp:txBody>
      <dsp:txXfrm>
        <a:off x="8488298" y="397926"/>
        <a:ext cx="1755160" cy="1170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82E62-12C9-4E89-89A9-7F69684FD835}">
      <dsp:nvSpPr>
        <dsp:cNvPr id="0" name=""/>
        <dsp:cNvSpPr/>
      </dsp:nvSpPr>
      <dsp:spPr>
        <a:xfrm>
          <a:off x="2252" y="0"/>
          <a:ext cx="2384913" cy="648460"/>
        </a:xfrm>
        <a:prstGeom prst="chevron">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t>Jan – </a:t>
          </a:r>
          <a:r>
            <a:rPr lang="en-US" sz="2100" kern="1200">
              <a:latin typeface="Calibri Light" panose="020F0302020204030204"/>
            </a:rPr>
            <a:t>May</a:t>
          </a:r>
          <a:r>
            <a:rPr lang="en-US" sz="2100" kern="1200"/>
            <a:t> 2022</a:t>
          </a:r>
          <a:r>
            <a:rPr lang="en-US" sz="2100" kern="1200">
              <a:latin typeface="Calibri Light" panose="020F0302020204030204"/>
            </a:rPr>
            <a:t> </a:t>
          </a:r>
          <a:endParaRPr lang="en-US" sz="2100" kern="1200"/>
        </a:p>
      </dsp:txBody>
      <dsp:txXfrm>
        <a:off x="326482" y="0"/>
        <a:ext cx="1736453" cy="648460"/>
      </dsp:txXfrm>
    </dsp:sp>
    <dsp:sp modelId="{E471CC61-078C-4FE2-B799-A3C881E4C8D2}">
      <dsp:nvSpPr>
        <dsp:cNvPr id="0" name=""/>
        <dsp:cNvSpPr/>
      </dsp:nvSpPr>
      <dsp:spPr>
        <a:xfrm>
          <a:off x="2090675" y="0"/>
          <a:ext cx="2967726" cy="648460"/>
        </a:xfrm>
        <a:prstGeom prst="chevron">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June - Sept</a:t>
          </a:r>
          <a:r>
            <a:rPr lang="en-US" sz="2100" kern="1200"/>
            <a:t> </a:t>
          </a:r>
          <a:br>
            <a:rPr lang="en-US" sz="2100" kern="1200"/>
          </a:br>
          <a:r>
            <a:rPr lang="en-US" sz="2100" kern="1200"/>
            <a:t>2022</a:t>
          </a:r>
        </a:p>
      </dsp:txBody>
      <dsp:txXfrm>
        <a:off x="2414905" y="0"/>
        <a:ext cx="2319266" cy="648460"/>
      </dsp:txXfrm>
    </dsp:sp>
    <dsp:sp modelId="{CA959146-79F1-4786-BCFB-4AF5632BD20D}">
      <dsp:nvSpPr>
        <dsp:cNvPr id="0" name=""/>
        <dsp:cNvSpPr/>
      </dsp:nvSpPr>
      <dsp:spPr>
        <a:xfrm>
          <a:off x="4761910" y="0"/>
          <a:ext cx="2964909" cy="648460"/>
        </a:xfrm>
        <a:prstGeom prst="chevron">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Oct – Feb</a:t>
          </a:r>
          <a:br>
            <a:rPr lang="en-US" sz="2100" kern="1200"/>
          </a:br>
          <a:r>
            <a:rPr lang="en-US" sz="2100" kern="1200"/>
            <a:t>2023</a:t>
          </a:r>
        </a:p>
      </dsp:txBody>
      <dsp:txXfrm>
        <a:off x="5086140" y="0"/>
        <a:ext cx="2316449" cy="648460"/>
      </dsp:txXfrm>
    </dsp:sp>
    <dsp:sp modelId="{41A30C10-3C10-41CC-BB12-8AD2C3A7015F}">
      <dsp:nvSpPr>
        <dsp:cNvPr id="0" name=""/>
        <dsp:cNvSpPr/>
      </dsp:nvSpPr>
      <dsp:spPr>
        <a:xfrm>
          <a:off x="7430329" y="0"/>
          <a:ext cx="2964909" cy="648460"/>
        </a:xfrm>
        <a:prstGeom prst="chevron">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March </a:t>
          </a:r>
          <a:br>
            <a:rPr lang="en-US" sz="2100" kern="1200"/>
          </a:br>
          <a:r>
            <a:rPr lang="en-US" sz="2100" kern="1200"/>
            <a:t>2023</a:t>
          </a:r>
        </a:p>
      </dsp:txBody>
      <dsp:txXfrm>
        <a:off x="7754559" y="0"/>
        <a:ext cx="2316449" cy="6484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11/2/2022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10</a:t>
            </a:fld>
            <a:endParaRPr lang="en-US" dirty="0"/>
          </a:p>
        </p:txBody>
      </p:sp>
    </p:spTree>
    <p:extLst>
      <p:ext uri="{BB962C8B-B14F-4D97-AF65-F5344CB8AC3E}">
        <p14:creationId xmlns:p14="http://schemas.microsoft.com/office/powerpoint/2010/main" val="330865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11</a:t>
            </a:fld>
            <a:endParaRPr lang="en-US"/>
          </a:p>
        </p:txBody>
      </p:sp>
    </p:spTree>
    <p:extLst>
      <p:ext uri="{BB962C8B-B14F-4D97-AF65-F5344CB8AC3E}">
        <p14:creationId xmlns:p14="http://schemas.microsoft.com/office/powerpoint/2010/main" val="3978208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12</a:t>
            </a:fld>
            <a:endParaRPr lang="en-US" dirty="0"/>
          </a:p>
        </p:txBody>
      </p:sp>
    </p:spTree>
    <p:extLst>
      <p:ext uri="{BB962C8B-B14F-4D97-AF65-F5344CB8AC3E}">
        <p14:creationId xmlns:p14="http://schemas.microsoft.com/office/powerpoint/2010/main" val="217393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D5A1F-1E19-AB4D-9F91-E209B821AD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90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432EC5-C685-4F70-B38A-B26ABC67F93C}" type="slidenum">
              <a:rPr lang="en-US" smtClean="0"/>
              <a:t>14</a:t>
            </a:fld>
            <a:endParaRPr lang="en-US"/>
          </a:p>
        </p:txBody>
      </p:sp>
    </p:spTree>
    <p:extLst>
      <p:ext uri="{BB962C8B-B14F-4D97-AF65-F5344CB8AC3E}">
        <p14:creationId xmlns:p14="http://schemas.microsoft.com/office/powerpoint/2010/main" val="1402621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432EC5-C685-4F70-B38A-B26ABC67F93C}" type="slidenum">
              <a:rPr lang="en-US" smtClean="0"/>
              <a:t>15</a:t>
            </a:fld>
            <a:endParaRPr lang="en-US"/>
          </a:p>
        </p:txBody>
      </p:sp>
    </p:spTree>
    <p:extLst>
      <p:ext uri="{BB962C8B-B14F-4D97-AF65-F5344CB8AC3E}">
        <p14:creationId xmlns:p14="http://schemas.microsoft.com/office/powerpoint/2010/main" val="1936396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432EC5-C685-4F70-B38A-B26ABC67F93C}" type="slidenum">
              <a:rPr lang="en-US" smtClean="0"/>
              <a:t>16</a:t>
            </a:fld>
            <a:endParaRPr lang="en-US"/>
          </a:p>
        </p:txBody>
      </p:sp>
    </p:spTree>
    <p:extLst>
      <p:ext uri="{BB962C8B-B14F-4D97-AF65-F5344CB8AC3E}">
        <p14:creationId xmlns:p14="http://schemas.microsoft.com/office/powerpoint/2010/main" val="1296806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32EC5-C685-4F70-B38A-B26ABC67F93C}" type="slidenum">
              <a:rPr lang="en-US" smtClean="0"/>
              <a:t>17</a:t>
            </a:fld>
            <a:endParaRPr lang="en-US"/>
          </a:p>
        </p:txBody>
      </p:sp>
    </p:spTree>
    <p:extLst>
      <p:ext uri="{BB962C8B-B14F-4D97-AF65-F5344CB8AC3E}">
        <p14:creationId xmlns:p14="http://schemas.microsoft.com/office/powerpoint/2010/main" val="915452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6D5A1F-1E19-AB4D-9F91-E209B821ADD1}" type="slidenum">
              <a:rPr lang="en-US" smtClean="0"/>
              <a:t>18</a:t>
            </a:fld>
            <a:endParaRPr lang="en-US"/>
          </a:p>
        </p:txBody>
      </p:sp>
    </p:spTree>
    <p:extLst>
      <p:ext uri="{BB962C8B-B14F-4D97-AF65-F5344CB8AC3E}">
        <p14:creationId xmlns:p14="http://schemas.microsoft.com/office/powerpoint/2010/main" val="371910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8" tIns="46580" rIns="93158" bIns="46580" numCol="1" anchor="t" anchorCtr="0" compatLnSpc="1">
            <a:prstTxWarp prst="textNoShape">
              <a:avLst/>
            </a:prstTxWarp>
          </a:bodyPr>
          <a:lstStyle/>
          <a:p>
            <a:endParaRPr lang="en-US" dirty="0">
              <a:ea typeface="ＭＳ Ｐゴシック" pitchFamily="-96" charset="-128"/>
            </a:endParaRPr>
          </a:p>
        </p:txBody>
      </p:sp>
    </p:spTree>
    <p:extLst>
      <p:ext uri="{BB962C8B-B14F-4D97-AF65-F5344CB8AC3E}">
        <p14:creationId xmlns:p14="http://schemas.microsoft.com/office/powerpoint/2010/main" val="253785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3</a:t>
            </a:fld>
            <a:endParaRPr lang="en-US"/>
          </a:p>
        </p:txBody>
      </p:sp>
    </p:spTree>
    <p:extLst>
      <p:ext uri="{BB962C8B-B14F-4D97-AF65-F5344CB8AC3E}">
        <p14:creationId xmlns:p14="http://schemas.microsoft.com/office/powerpoint/2010/main" val="1260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8" tIns="46580" rIns="93158" bIns="46580" numCol="1" anchor="t" anchorCtr="0" compatLnSpc="1">
            <a:prstTxWarp prst="textNoShape">
              <a:avLst/>
            </a:prstTxWarp>
          </a:bodyPr>
          <a:lstStyle/>
          <a:p>
            <a:endParaRPr lang="en-US" dirty="0">
              <a:ea typeface="ＭＳ Ｐゴシック" pitchFamily="-96" charset="-128"/>
            </a:endParaRPr>
          </a:p>
        </p:txBody>
      </p:sp>
    </p:spTree>
    <p:extLst>
      <p:ext uri="{BB962C8B-B14F-4D97-AF65-F5344CB8AC3E}">
        <p14:creationId xmlns:p14="http://schemas.microsoft.com/office/powerpoint/2010/main" val="139322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5</a:t>
            </a:fld>
            <a:endParaRPr lang="en-US" dirty="0"/>
          </a:p>
        </p:txBody>
      </p:sp>
    </p:spTree>
    <p:extLst>
      <p:ext uri="{BB962C8B-B14F-4D97-AF65-F5344CB8AC3E}">
        <p14:creationId xmlns:p14="http://schemas.microsoft.com/office/powerpoint/2010/main" val="38179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6</a:t>
            </a:fld>
            <a:endParaRPr lang="en-US" dirty="0"/>
          </a:p>
        </p:txBody>
      </p:sp>
    </p:spTree>
    <p:extLst>
      <p:ext uri="{BB962C8B-B14F-4D97-AF65-F5344CB8AC3E}">
        <p14:creationId xmlns:p14="http://schemas.microsoft.com/office/powerpoint/2010/main" val="2167125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7</a:t>
            </a:fld>
            <a:endParaRPr lang="en-US" dirty="0"/>
          </a:p>
        </p:txBody>
      </p:sp>
    </p:spTree>
    <p:extLst>
      <p:ext uri="{BB962C8B-B14F-4D97-AF65-F5344CB8AC3E}">
        <p14:creationId xmlns:p14="http://schemas.microsoft.com/office/powerpoint/2010/main" val="344089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1660397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9</a:t>
            </a:fld>
            <a:endParaRPr lang="en-US" dirty="0"/>
          </a:p>
        </p:txBody>
      </p:sp>
    </p:spTree>
    <p:extLst>
      <p:ext uri="{BB962C8B-B14F-4D97-AF65-F5344CB8AC3E}">
        <p14:creationId xmlns:p14="http://schemas.microsoft.com/office/powerpoint/2010/main" val="1950186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endParaRPr lang="en-US" dirty="0"/>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64C160-7E95-4BD1-B323-610C764231C2}" type="datetime1">
              <a:rPr lang="en-US" smtClean="0"/>
              <a:t>11/2/2022</a:t>
            </a:fld>
            <a:endParaRPr lang="en-US" dirty="0"/>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endParaRPr lang="en-US" dirty="0"/>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ED2AAA22-CA3F-4472-BC5A-09F166257667}" type="datetime1">
              <a:rPr lang="en-US" smtClean="0"/>
              <a:t>11/2/2022</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dirty="0"/>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5DABE5B-4DC5-4864-89BC-7971F42D8A7D}" type="datetime1">
              <a:rPr lang="en-US" smtClean="0"/>
              <a:t>11/2/2022</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6A736225-8C0B-471F-896D-0E0B5D7D151C}" type="datetime1">
              <a:rPr lang="en-US" smtClean="0"/>
              <a:t>11/2/2022</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78FC29F-68A1-4781-ACC6-CF0670E1DFD4}" type="datetime1">
              <a:rPr lang="en-US" smtClean="0"/>
              <a:t>11/2/2022</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22DB01D-4BA9-4A65-8AB1-17F290C37FC5}" type="datetime1">
              <a:rPr lang="en-US" smtClean="0"/>
              <a:t>11/2/2022</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6F58E2D-D67A-49CB-AE13-DEDBF909E46D}" type="datetime1">
              <a:rPr lang="en-US" smtClean="0"/>
              <a:t>11/2/2022</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endParaRPr lang="en-US" dirty="0"/>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3024BFA-567D-4110-9964-EE79F128D961}" type="datetime1">
              <a:rPr lang="en-US" smtClean="0"/>
              <a:t>11/2/2022</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3FBCC44-9331-4E89-894F-0E5E0642AE45}" type="datetime1">
              <a:rPr lang="en-US" smtClean="0"/>
              <a:t>11/2/2022</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625754A2-52FB-4F75-9F6C-FC6DC3116992}" type="datetime1">
              <a:rPr lang="en-US" smtClean="0"/>
              <a:t>11/2/2022</a:t>
            </a:fld>
            <a:endParaRPr lang="en-US" dirty="0"/>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endParaRPr lang="en-US" dirty="0"/>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endParaRPr lang="en-US" dirty="0"/>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dirty="0"/>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9B18DD39-F7EA-47D2-BDFE-F37FF3F0C2B2}" type="datetime1">
              <a:rPr lang="en-US" smtClean="0"/>
              <a:t>11/2/2022</a:t>
            </a:fld>
            <a:endParaRPr lang="en-US" dirty="0"/>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endParaRPr lang="en-US" dirty="0"/>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E90CA78-8E95-4D2A-A255-164622B45606}" type="datetime1">
              <a:rPr lang="en-US" smtClean="0"/>
              <a:t>11/2/2022</a:t>
            </a:fld>
            <a:endParaRPr lang="en-US" dirty="0"/>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560D0C1-3BEF-479A-BA45-CDE20B7823EF}" type="datetime1">
              <a:rPr lang="en-US" smtClean="0"/>
              <a:t>11/2/2022</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B9195A7-70D3-457D-BD4A-E56EF62B12D2}" type="datetime1">
              <a:rPr lang="en-US" smtClean="0"/>
              <a:t>11/2/2022</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3F4FABC-2CDB-4218-88FC-46121BD79D7B}" type="datetime1">
              <a:rPr lang="en-US" smtClean="0"/>
              <a:t>11/2/2022</a:t>
            </a:fld>
            <a:endParaRPr lang="en-US" dirty="0"/>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F0CDE28-691B-4997-A0BF-12EEF173C9EB}" type="datetime1">
              <a:rPr lang="en-US" smtClean="0"/>
              <a:t>11/2/2022</a:t>
            </a:fld>
            <a:endParaRPr lang="en-US" dirty="0"/>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199096-7708-41BF-A630-921D159905B0}" type="datetime1">
              <a:rPr lang="en-US" smtClean="0"/>
              <a:t>11/2/2022</a:t>
            </a:fld>
            <a:endParaRPr lang="en-US" dirty="0"/>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endParaRPr lang="en-US" dirty="0"/>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endParaRPr lang="en-US" dirty="0"/>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endParaRPr lang="en-US" dirty="0"/>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endParaRPr lang="en-US" dirty="0"/>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endParaRPr lang="en-US" dirty="0"/>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4AEB84-8C36-4C51-8AA7-CE50322D3D4F}" type="datetime1">
              <a:rPr lang="en-US" smtClean="0"/>
              <a:t>11/2/2022</a:t>
            </a:fld>
            <a:endParaRPr lang="en-US" dirty="0"/>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7382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1+Pic">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7" name="Footer Placeholder 2"/>
          <p:cNvSpPr>
            <a:spLocks noGrp="1"/>
          </p:cNvSpPr>
          <p:nvPr>
            <p:ph type="ftr" sz="quarter" idx="10"/>
          </p:nvPr>
        </p:nvSpPr>
        <p:spPr>
          <a:xfrm>
            <a:off x="838199" y="6193363"/>
            <a:ext cx="4954997" cy="365125"/>
          </a:xfrm>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Environment and Energy</a:t>
            </a:r>
          </a:p>
          <a:p>
            <a:r>
              <a:rPr lang="en-US" sz="1100">
                <a:latin typeface="Segoe UI Light" panose="020B0502040204020203" pitchFamily="34" charset="0"/>
                <a:ea typeface="Myriad Pro Light" charset="0"/>
                <a:cs typeface="Myriad Pro Light" charset="0"/>
              </a:rPr>
              <a:t>Name and date of presentation here, (include slide # if needed)</a:t>
            </a:r>
          </a:p>
        </p:txBody>
      </p:sp>
    </p:spTree>
    <p:extLst>
      <p:ext uri="{BB962C8B-B14F-4D97-AF65-F5344CB8AC3E}">
        <p14:creationId xmlns:p14="http://schemas.microsoft.com/office/powerpoint/2010/main" val="3789903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image(1)">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954996" cy="1325563"/>
          </a:xfrm>
        </p:spPr>
        <p:txBody>
          <a:bodyPr/>
          <a:lstStyle/>
          <a:p>
            <a:r>
              <a:rPr lang="en-US"/>
              <a:t>Click to edit Master title style</a:t>
            </a:r>
            <a:endParaRPr lang="en-US" dirty="0"/>
          </a:p>
        </p:txBody>
      </p:sp>
      <p:sp>
        <p:nvSpPr>
          <p:cNvPr id="3" name="Footer Placeholder 2"/>
          <p:cNvSpPr>
            <a:spLocks noGrp="1"/>
          </p:cNvSpPr>
          <p:nvPr>
            <p:ph type="ftr" sz="quarter" idx="10"/>
          </p:nvPr>
        </p:nvSpPr>
        <p:spPr>
          <a:xfrm>
            <a:off x="838200" y="6193364"/>
            <a:ext cx="4954997" cy="365125"/>
          </a:xfrm>
        </p:spPr>
        <p:txBody>
          <a:bodyPr/>
          <a:lstStyle/>
          <a:p>
            <a:r>
              <a:rPr lang="en-US">
                <a:latin typeface="Segoe UI Light" panose="020B0502040204020203" pitchFamily="34" charset="0"/>
                <a:ea typeface="Myriad Pro Light" charset="0"/>
                <a:cs typeface="Myriad Pro Light" charset="0"/>
              </a:rPr>
              <a:t>Hennepin County</a:t>
            </a:r>
          </a:p>
          <a:p>
            <a:r>
              <a:rPr lang="en-US" sz="1100">
                <a:latin typeface="Segoe UI" panose="020B0502040204020203" pitchFamily="34" charset="0"/>
                <a:cs typeface="Segoe UI" panose="020B0502040204020203" pitchFamily="34" charset="0"/>
              </a:rPr>
              <a:t>Name and date of presentation here, (include slide # if needed)</a:t>
            </a:r>
            <a:endParaRPr lang="en-US" sz="1100" dirty="0">
              <a:latin typeface="Segoe UI" panose="020B0502040204020203" pitchFamily="34" charset="0"/>
              <a:cs typeface="Segoe UI" panose="020B0502040204020203" pitchFamily="34" charset="0"/>
            </a:endParaRPr>
          </a:p>
        </p:txBody>
      </p:sp>
      <p:sp>
        <p:nvSpPr>
          <p:cNvPr id="4" name="Content Placeholder 6"/>
          <p:cNvSpPr>
            <a:spLocks noGrp="1"/>
          </p:cNvSpPr>
          <p:nvPr>
            <p:ph sz="quarter" idx="13"/>
          </p:nvPr>
        </p:nvSpPr>
        <p:spPr>
          <a:xfrm>
            <a:off x="838200" y="1828801"/>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1" y="0"/>
            <a:ext cx="5930900"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653058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C7B0ACC-CC45-454F-ADF7-1BD90BA6B99A}" type="datetime1">
              <a:rPr lang="en-US" smtClean="0"/>
              <a:t>11/2/2022</a:t>
            </a:fld>
            <a:endParaRPr lang="en-US" dirty="0"/>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BAFCA2-7F1E-4B18-8961-0FF9A2AA3D92}" type="datetime1">
              <a:rPr lang="en-US" smtClean="0"/>
              <a:t>11/2/2022</a:t>
            </a:fld>
            <a:endParaRPr lang="en-US" dirty="0"/>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C4B9311-18F3-4A68-BE2C-AACC27740316}" type="datetime1">
              <a:rPr lang="en-US" smtClean="0"/>
              <a:t>11/2/2022</a:t>
            </a:fld>
            <a:endParaRPr lang="en-US" dirty="0"/>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3CDE33-E356-4CAA-8C8D-E4E21FC3DA95}" type="datetime1">
              <a:rPr lang="en-US" smtClean="0"/>
              <a:t>11/2/2022</a:t>
            </a:fld>
            <a:endParaRPr lang="en-US" dirty="0"/>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428AF37-D3BA-4441-8CFF-6951477B90B4}" type="datetime1">
              <a:rPr lang="en-US" smtClean="0"/>
              <a:t>11/2/2022</a:t>
            </a:fld>
            <a:endParaRPr lang="en-US" dirty="0"/>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F0A1086-2950-4206-93D5-844E946AA4EA}" type="datetime1">
              <a:rPr lang="en-US" smtClean="0"/>
              <a:t>11/2/2022</a:t>
            </a:fld>
            <a:endParaRPr lang="en-US" dirty="0"/>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212D6A9-8395-4E28-8747-1E921A60B287}" type="datetime1">
              <a:rPr lang="en-US" smtClean="0"/>
              <a:t>11/2/2022</a:t>
            </a:fld>
            <a:endParaRPr lang="en-US" dirty="0"/>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E879594-E7C4-416D-A546-AEAF490C93C6}" type="datetime1">
              <a:rPr lang="en-US" smtClean="0"/>
              <a:t>11/2/2022</a:t>
            </a:fld>
            <a:endParaRPr lang="en-US" dirty="0"/>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 Environment and Energy</a:t>
            </a:r>
            <a:endParaRPr lang="en-US" dirty="0"/>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 id="2147483684" r:id="rId27"/>
    <p:sldLayoutId id="2147483685" r:id="rId28"/>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Solid Waste Management Overview</a:t>
            </a:r>
          </a:p>
        </p:txBody>
      </p:sp>
      <p:sp>
        <p:nvSpPr>
          <p:cNvPr id="4" name="Text Placeholder 3"/>
          <p:cNvSpPr>
            <a:spLocks noGrp="1"/>
          </p:cNvSpPr>
          <p:nvPr>
            <p:ph type="body" sz="quarter" idx="12"/>
          </p:nvPr>
        </p:nvSpPr>
        <p:spPr/>
        <p:txBody>
          <a:bodyPr/>
          <a:lstStyle/>
          <a:p>
            <a:r>
              <a:rPr lang="en-US" dirty="0"/>
              <a:t>Carolyn Collopy, Waste Reduction and Recycling Unit</a:t>
            </a:r>
          </a:p>
        </p:txBody>
      </p:sp>
      <p:sp>
        <p:nvSpPr>
          <p:cNvPr id="5" name="Footer Placeholder 4"/>
          <p:cNvSpPr>
            <a:spLocks noGrp="1"/>
          </p:cNvSpPr>
          <p:nvPr>
            <p:ph type="ftr" sz="quarter" idx="3"/>
          </p:nvPr>
        </p:nvSpPr>
        <p:spPr/>
        <p:txBody>
          <a:bodyPr/>
          <a:lstStyle/>
          <a:p>
            <a:r>
              <a:rPr lang="en-US" dirty="0"/>
              <a:t>Hennepin County Environment </a:t>
            </a:r>
            <a:r>
              <a:rPr lang="en-US"/>
              <a:t>and Energy</a:t>
            </a:r>
            <a:endParaRPr lang="en-US" dirty="0"/>
          </a:p>
        </p:txBody>
      </p:sp>
      <p:pic>
        <p:nvPicPr>
          <p:cNvPr id="17" name="Picture Placeholder 16">
            <a:extLst>
              <a:ext uri="{FF2B5EF4-FFF2-40B4-BE49-F238E27FC236}">
                <a16:creationId xmlns:a16="http://schemas.microsoft.com/office/drawing/2014/main" id="{6CFBAE8E-55CE-44A8-ABE2-F4D58E897EF1}"/>
              </a:ext>
            </a:extLst>
          </p:cNvPr>
          <p:cNvPicPr>
            <a:picLocks noGrp="1" noChangeAspect="1"/>
          </p:cNvPicPr>
          <p:nvPr>
            <p:ph type="pic" sz="quarter" idx="11"/>
          </p:nvPr>
        </p:nvPicPr>
        <p:blipFill>
          <a:blip r:embed="rId3"/>
          <a:srcRect/>
          <a:stretch>
            <a:fillRect/>
          </a:stretch>
        </p:blipFill>
        <p:spPr>
          <a:prstGeom prst="rect">
            <a:avLst/>
          </a:prstGeom>
        </p:spPr>
      </p:pic>
    </p:spTree>
    <p:extLst>
      <p:ext uri="{BB962C8B-B14F-4D97-AF65-F5344CB8AC3E}">
        <p14:creationId xmlns:p14="http://schemas.microsoft.com/office/powerpoint/2010/main" val="210821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825" y="201267"/>
            <a:ext cx="6841161" cy="2046802"/>
          </a:xfrm>
        </p:spPr>
        <p:txBody>
          <a:bodyPr>
            <a:normAutofit/>
          </a:bodyPr>
          <a:lstStyle/>
          <a:p>
            <a:r>
              <a:rPr lang="en-US">
                <a:latin typeface="Segoe UI Light"/>
                <a:cs typeface="Segoe UI Light"/>
              </a:rPr>
              <a:t>Waste Management Tools - Policy</a:t>
            </a:r>
          </a:p>
        </p:txBody>
      </p:sp>
      <p:sp>
        <p:nvSpPr>
          <p:cNvPr id="3" name="Content Placeholder 2"/>
          <p:cNvSpPr>
            <a:spLocks noGrp="1"/>
          </p:cNvSpPr>
          <p:nvPr>
            <p:ph sz="quarter" idx="11"/>
          </p:nvPr>
        </p:nvSpPr>
        <p:spPr>
          <a:xfrm>
            <a:off x="5124098" y="2134461"/>
            <a:ext cx="6841161" cy="4344010"/>
          </a:xfrm>
        </p:spPr>
        <p:txBody>
          <a:bodyPr>
            <a:normAutofit fontScale="85000" lnSpcReduction="10000"/>
          </a:bodyPr>
          <a:lstStyle/>
          <a:p>
            <a:r>
              <a:rPr lang="en-US" dirty="0"/>
              <a:t>State requirements – waste hierarchy, management plans and diversion goal for metro counties – 75% by 2030</a:t>
            </a:r>
          </a:p>
          <a:p>
            <a:r>
              <a:rPr lang="en-US" dirty="0"/>
              <a:t>County requirements – Recycling ordinance 13, licensing</a:t>
            </a:r>
          </a:p>
          <a:p>
            <a:r>
              <a:rPr lang="en-US" dirty="0"/>
              <a:t>City requirements – multifamily recycling, packaging ordinances, licensing</a:t>
            </a:r>
          </a:p>
          <a:p>
            <a:r>
              <a:rPr lang="en-US" dirty="0"/>
              <a:t>Product stewardship and extended producer responsibility (EPR) – problem materials like batteries, electronics, &amp; paint, packaging</a:t>
            </a:r>
          </a:p>
        </p:txBody>
      </p:sp>
      <p:sp>
        <p:nvSpPr>
          <p:cNvPr id="4" name="Footer Placeholder 3"/>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Hennepin County Environment and Energy</a:t>
            </a:r>
            <a:endParaRPr lang="en-US" dirty="0"/>
          </a:p>
        </p:txBody>
      </p:sp>
      <p:sp>
        <p:nvSpPr>
          <p:cNvPr id="5" name="Slide Number Placeholder 4"/>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EE7409-6A40-4D5F-9523-C70A03FE5356}" type="slidenum">
              <a:rPr lang="en-US" smtClean="0"/>
              <a:pPr/>
              <a:t>10</a:t>
            </a:fld>
            <a:endParaRPr lang="en-US" dirty="0"/>
          </a:p>
        </p:txBody>
      </p:sp>
      <p:pic>
        <p:nvPicPr>
          <p:cNvPr id="12" name="Picture 11" descr="A picture containing indoor&#10;&#10;Description automatically generated">
            <a:extLst>
              <a:ext uri="{FF2B5EF4-FFF2-40B4-BE49-F238E27FC236}">
                <a16:creationId xmlns:a16="http://schemas.microsoft.com/office/drawing/2014/main" id="{0B3C4FD9-4308-4B0D-AC4C-32ED03711E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 y="0"/>
            <a:ext cx="4572000" cy="6858000"/>
          </a:xfrm>
          <a:prstGeom prst="rect">
            <a:avLst/>
          </a:prstGeom>
        </p:spPr>
      </p:pic>
    </p:spTree>
    <p:extLst>
      <p:ext uri="{BB962C8B-B14F-4D97-AF65-F5344CB8AC3E}">
        <p14:creationId xmlns:p14="http://schemas.microsoft.com/office/powerpoint/2010/main" val="346904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35" y="388385"/>
            <a:ext cx="6180629" cy="1325563"/>
          </a:xfrm>
        </p:spPr>
        <p:txBody>
          <a:bodyPr>
            <a:normAutofit/>
          </a:bodyPr>
          <a:lstStyle/>
          <a:p>
            <a:r>
              <a:rPr lang="en-US" sz="4200">
                <a:latin typeface="Segoe UI Light"/>
                <a:cs typeface="Segoe UI Light"/>
              </a:rPr>
              <a:t>Waste Management Tools </a:t>
            </a:r>
            <a:r>
              <a:rPr lang="en-US">
                <a:latin typeface="Segoe UI Light"/>
                <a:cs typeface="Segoe UI Light"/>
              </a:rPr>
              <a:t>- Education</a:t>
            </a:r>
          </a:p>
        </p:txBody>
      </p:sp>
      <p:sp>
        <p:nvSpPr>
          <p:cNvPr id="3" name="Content Placeholder 2"/>
          <p:cNvSpPr>
            <a:spLocks noGrp="1"/>
          </p:cNvSpPr>
          <p:nvPr>
            <p:ph sz="quarter" idx="13"/>
          </p:nvPr>
        </p:nvSpPr>
        <p:spPr>
          <a:xfrm>
            <a:off x="241435" y="1740311"/>
            <a:ext cx="5610725" cy="4916422"/>
          </a:xfrm>
        </p:spPr>
        <p:txBody>
          <a:bodyPr>
            <a:normAutofit fontScale="92500"/>
          </a:bodyPr>
          <a:lstStyle/>
          <a:p>
            <a:r>
              <a:rPr lang="en-US" dirty="0"/>
              <a:t>Residential programs – zero waste, plastic-free and food waste challenges, Master Recycler/Composter, Choose to Reuse, Fix-it Clinics</a:t>
            </a:r>
          </a:p>
          <a:p>
            <a:r>
              <a:rPr lang="en-US" dirty="0"/>
              <a:t>Community partnerships – Green Partners </a:t>
            </a:r>
            <a:r>
              <a:rPr lang="en-US"/>
              <a:t>Env. Education Program</a:t>
            </a:r>
            <a:endParaRPr lang="en-US" dirty="0"/>
          </a:p>
          <a:p>
            <a:r>
              <a:rPr lang="en-US" dirty="0"/>
              <a:t>School recycling program</a:t>
            </a:r>
          </a:p>
          <a:p>
            <a:r>
              <a:rPr lang="en-US" dirty="0"/>
              <a:t>Education campaigns and materials </a:t>
            </a:r>
          </a:p>
          <a:p>
            <a:endParaRPr lang="en-US" dirty="0"/>
          </a:p>
        </p:txBody>
      </p:sp>
      <p:sp>
        <p:nvSpPr>
          <p:cNvPr id="5" name="Footer Placeholder 4"/>
          <p:cNvSpPr>
            <a:spLocks noGrp="1"/>
          </p:cNvSpPr>
          <p:nvPr>
            <p:ph type="ftr" sz="quarter" idx="3"/>
          </p:nvPr>
        </p:nvSpPr>
        <p:spPr/>
        <p:txBody>
          <a:bodyPr/>
          <a:lstStyle/>
          <a:p>
            <a:r>
              <a:rPr lang="en-US"/>
              <a:t>Hennepin County Environment and Energy</a:t>
            </a:r>
            <a:endParaRPr lang="en-US" dirty="0"/>
          </a:p>
        </p:txBody>
      </p:sp>
      <p:pic>
        <p:nvPicPr>
          <p:cNvPr id="9" name="Picture Placeholder 8" descr="A group of people playing chess&#10;&#10;Description automatically generated with medium confidence">
            <a:extLst>
              <a:ext uri="{FF2B5EF4-FFF2-40B4-BE49-F238E27FC236}">
                <a16:creationId xmlns:a16="http://schemas.microsoft.com/office/drawing/2014/main" id="{23733CF9-278A-42CA-86D4-A5F8FDCCAD6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74373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2336" y="748579"/>
            <a:ext cx="6058776" cy="1169761"/>
          </a:xfrm>
        </p:spPr>
        <p:txBody>
          <a:bodyPr>
            <a:normAutofit fontScale="90000"/>
          </a:bodyPr>
          <a:lstStyle/>
          <a:p>
            <a:r>
              <a:rPr lang="en-US">
                <a:latin typeface="Segoe UI Light"/>
                <a:cs typeface="Segoe UI Light"/>
              </a:rPr>
              <a:t>Waste Management Tools - Investments in Market Development &amp; Infrastructure</a:t>
            </a:r>
          </a:p>
        </p:txBody>
      </p:sp>
      <p:sp>
        <p:nvSpPr>
          <p:cNvPr id="3" name="Content Placeholder 2"/>
          <p:cNvSpPr>
            <a:spLocks noGrp="1"/>
          </p:cNvSpPr>
          <p:nvPr>
            <p:ph sz="quarter" idx="11"/>
          </p:nvPr>
        </p:nvSpPr>
        <p:spPr>
          <a:xfrm>
            <a:off x="5731320" y="2716002"/>
            <a:ext cx="6058775" cy="3992247"/>
          </a:xfrm>
        </p:spPr>
        <p:txBody>
          <a:bodyPr>
            <a:normAutofit fontScale="70000" lnSpcReduction="20000"/>
          </a:bodyPr>
          <a:lstStyle/>
          <a:p>
            <a:r>
              <a:rPr lang="en-US" dirty="0"/>
              <a:t>SCORE funds – residential recycling &amp; organics</a:t>
            </a:r>
          </a:p>
          <a:p>
            <a:r>
              <a:rPr lang="en-US" dirty="0"/>
              <a:t>Organics recycling – subsidized rate, anerobic digestion (AD) facility</a:t>
            </a:r>
          </a:p>
          <a:p>
            <a:r>
              <a:rPr lang="en-US" dirty="0"/>
              <a:t>Mattress recycling – workforce and market development</a:t>
            </a:r>
          </a:p>
          <a:p>
            <a:r>
              <a:rPr lang="en-US" dirty="0"/>
              <a:t>Food waste prevention - research, grants </a:t>
            </a:r>
          </a:p>
          <a:p>
            <a:r>
              <a:rPr lang="en-US" dirty="0"/>
              <a:t>Reuse &amp; Repair – retailer support, Fix-it Clinics </a:t>
            </a:r>
          </a:p>
          <a:p>
            <a:r>
              <a:rPr lang="en-US" dirty="0"/>
              <a:t>Deconstruction - workforce development</a:t>
            </a:r>
          </a:p>
          <a:p>
            <a:pPr lvl="1"/>
            <a:endParaRPr lang="en-US" dirty="0"/>
          </a:p>
        </p:txBody>
      </p:sp>
      <p:sp>
        <p:nvSpPr>
          <p:cNvPr id="4" name="Footer Placeholder 3"/>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Hennepin County Environment and Energy</a:t>
            </a:r>
            <a:endParaRPr lang="en-US" dirty="0"/>
          </a:p>
        </p:txBody>
      </p:sp>
      <p:sp>
        <p:nvSpPr>
          <p:cNvPr id="5" name="Slide Number Placeholder 4"/>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EE7409-6A40-4D5F-9523-C70A03FE5356}" type="slidenum">
              <a:rPr lang="en-US" smtClean="0"/>
              <a:pPr/>
              <a:t>12</a:t>
            </a:fld>
            <a:endParaRPr lang="en-US" dirty="0"/>
          </a:p>
        </p:txBody>
      </p:sp>
      <p:pic>
        <p:nvPicPr>
          <p:cNvPr id="8" name="Picture 7" descr="A picture containing person, indoor&#10;&#10;Description automatically generated">
            <a:extLst>
              <a:ext uri="{FF2B5EF4-FFF2-40B4-BE49-F238E27FC236}">
                <a16:creationId xmlns:a16="http://schemas.microsoft.com/office/drawing/2014/main" id="{9F298994-3F1E-4768-B352-11B6EFE5BD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92" y="0"/>
            <a:ext cx="5458967" cy="6858000"/>
          </a:xfrm>
          <a:prstGeom prst="rect">
            <a:avLst/>
          </a:prstGeom>
        </p:spPr>
      </p:pic>
    </p:spTree>
    <p:extLst>
      <p:ext uri="{BB962C8B-B14F-4D97-AF65-F5344CB8AC3E}">
        <p14:creationId xmlns:p14="http://schemas.microsoft.com/office/powerpoint/2010/main" val="218284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C55F08-4201-4B02-83EC-051DD643349C}"/>
              </a:ext>
            </a:extLst>
          </p:cNvPr>
          <p:cNvSpPr>
            <a:spLocks noGrp="1"/>
          </p:cNvSpPr>
          <p:nvPr>
            <p:ph type="title"/>
          </p:nvPr>
        </p:nvSpPr>
        <p:spPr>
          <a:xfrm>
            <a:off x="838200" y="696686"/>
            <a:ext cx="10515600" cy="994002"/>
          </a:xfrm>
        </p:spPr>
        <p:txBody>
          <a:bodyPr>
            <a:normAutofit fontScale="90000"/>
          </a:bodyPr>
          <a:lstStyle/>
          <a:p>
            <a:r>
              <a:rPr lang="en-US"/>
              <a:t>Develop an operational plan to map </a:t>
            </a:r>
            <a:br>
              <a:rPr lang="en-US"/>
            </a:br>
            <a:r>
              <a:rPr lang="en-US"/>
              <a:t>Hennepin County to a zero-waste future </a:t>
            </a:r>
            <a:br>
              <a:rPr lang="en-US"/>
            </a:br>
            <a:endParaRPr lang="en-US"/>
          </a:p>
        </p:txBody>
      </p:sp>
      <p:sp>
        <p:nvSpPr>
          <p:cNvPr id="3" name="Content Placeholder 2"/>
          <p:cNvSpPr>
            <a:spLocks noGrp="1"/>
          </p:cNvSpPr>
          <p:nvPr>
            <p:ph sz="quarter" idx="11"/>
          </p:nvPr>
        </p:nvSpPr>
        <p:spPr>
          <a:xfrm>
            <a:off x="838200" y="1838325"/>
            <a:ext cx="10515600" cy="4170589"/>
          </a:xfrm>
        </p:spPr>
        <p:txBody>
          <a:bodyPr>
            <a:normAutofit/>
          </a:bodyPr>
          <a:lstStyle/>
          <a:p>
            <a:r>
              <a:rPr lang="en-US" sz="2800">
                <a:effectLst/>
                <a:latin typeface="Segoe UI" panose="020B0502040204020203" pitchFamily="34" charset="0"/>
                <a:ea typeface="Calibri" panose="020F0502020204030204" pitchFamily="34" charset="0"/>
                <a:cs typeface="Arial" panose="020B0604020202020204" pitchFamily="34" charset="0"/>
              </a:rPr>
              <a:t>Review of the existing waste management system and the programs and policies that influence it</a:t>
            </a:r>
          </a:p>
          <a:p>
            <a:r>
              <a:rPr lang="en-US" sz="2800">
                <a:effectLst/>
                <a:latin typeface="Segoe UI" panose="020B0502040204020203" pitchFamily="34" charset="0"/>
                <a:ea typeface="Calibri" panose="020F0502020204030204" pitchFamily="34" charset="0"/>
                <a:cs typeface="Arial" panose="020B0604020202020204" pitchFamily="34" charset="0"/>
              </a:rPr>
              <a:t>Robust engagement process of stakeholders and the community </a:t>
            </a:r>
          </a:p>
          <a:p>
            <a:r>
              <a:rPr lang="en-US">
                <a:ea typeface="Calibri" panose="020F0502020204030204" pitchFamily="34" charset="0"/>
                <a:cs typeface="Arial" panose="020B0604020202020204" pitchFamily="34" charset="0"/>
              </a:rPr>
              <a:t>Identification </a:t>
            </a:r>
            <a:r>
              <a:rPr lang="en-US" sz="2800">
                <a:effectLst/>
                <a:latin typeface="Segoe UI" panose="020B0502040204020203" pitchFamily="34" charset="0"/>
                <a:ea typeface="Calibri" panose="020F0502020204030204" pitchFamily="34" charset="0"/>
                <a:cs typeface="Arial" panose="020B0604020202020204" pitchFamily="34" charset="0"/>
              </a:rPr>
              <a:t>of strategies that will accelerate Hennepin County’s path to zero waste </a:t>
            </a:r>
          </a:p>
          <a:p>
            <a:r>
              <a:rPr lang="en-US" sz="2800">
                <a:effectLst/>
                <a:latin typeface="Segoe UI" panose="020B0502040204020203" pitchFamily="34" charset="0"/>
                <a:ea typeface="Calibri" panose="020F0502020204030204" pitchFamily="34" charset="0"/>
                <a:cs typeface="Arial" panose="020B0604020202020204" pitchFamily="34" charset="0"/>
              </a:rPr>
              <a:t>Draft zero-waste plan presented at board briefing Nov. 2022</a:t>
            </a:r>
          </a:p>
          <a:p>
            <a:endParaRPr lang="en-US"/>
          </a:p>
        </p:txBody>
      </p:sp>
      <p:sp>
        <p:nvSpPr>
          <p:cNvPr id="4" name="Footer Placeholder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AFAFA">
                    <a:lumMod val="90000"/>
                  </a:srgbClr>
                </a:solidFill>
                <a:effectLst/>
                <a:uLnTx/>
                <a:uFillTx/>
                <a:latin typeface="Segoe UI" panose="020B0502040204020203" pitchFamily="34" charset="0"/>
                <a:cs typeface="Segoe UI" panose="020B0502040204020203" pitchFamily="34" charset="0"/>
              </a:rPr>
              <a:t>Hennepin County</a:t>
            </a:r>
          </a:p>
        </p:txBody>
      </p:sp>
    </p:spTree>
    <p:extLst>
      <p:ext uri="{BB962C8B-B14F-4D97-AF65-F5344CB8AC3E}">
        <p14:creationId xmlns:p14="http://schemas.microsoft.com/office/powerpoint/2010/main" val="140098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0070-8C93-44C2-8B66-6724C365946C}"/>
              </a:ext>
            </a:extLst>
          </p:cNvPr>
          <p:cNvSpPr>
            <a:spLocks noGrp="1"/>
          </p:cNvSpPr>
          <p:nvPr>
            <p:ph type="title"/>
          </p:nvPr>
        </p:nvSpPr>
        <p:spPr/>
        <p:txBody>
          <a:bodyPr/>
          <a:lstStyle/>
          <a:p>
            <a:r>
              <a:rPr lang="en-US">
                <a:solidFill>
                  <a:srgbClr val="0058A3"/>
                </a:solidFill>
                <a:latin typeface="Segoe UI Light" panose="020B0502040204020203" pitchFamily="34" charset="0"/>
                <a:cs typeface="Segoe UI Light" panose="020B0502040204020203" pitchFamily="34" charset="0"/>
              </a:rPr>
              <a:t>What is zero-waste?</a:t>
            </a:r>
          </a:p>
        </p:txBody>
      </p:sp>
      <p:sp>
        <p:nvSpPr>
          <p:cNvPr id="3" name="Content Placeholder 2">
            <a:extLst>
              <a:ext uri="{FF2B5EF4-FFF2-40B4-BE49-F238E27FC236}">
                <a16:creationId xmlns:a16="http://schemas.microsoft.com/office/drawing/2014/main" id="{25D9CAAB-834E-4A10-8CF7-0448C4D31409}"/>
              </a:ext>
            </a:extLst>
          </p:cNvPr>
          <p:cNvSpPr>
            <a:spLocks noGrp="1"/>
          </p:cNvSpPr>
          <p:nvPr>
            <p:ph sz="quarter" idx="13"/>
          </p:nvPr>
        </p:nvSpPr>
        <p:spPr/>
        <p:txBody>
          <a:bodyPr>
            <a:normAutofit/>
          </a:bodyPr>
          <a:lstStyle/>
          <a:p>
            <a:pPr marL="0" indent="0">
              <a:buNone/>
            </a:pPr>
            <a:r>
              <a:rPr lang="en-US"/>
              <a:t>A system where all materials are designed to become resources for others to use, with a key performance measure of diverting 90% or more of all discarded materials from landfills and incinerators.</a:t>
            </a:r>
          </a:p>
        </p:txBody>
      </p:sp>
      <p:sp>
        <p:nvSpPr>
          <p:cNvPr id="5" name="Footer Placeholder 4">
            <a:extLst>
              <a:ext uri="{FF2B5EF4-FFF2-40B4-BE49-F238E27FC236}">
                <a16:creationId xmlns:a16="http://schemas.microsoft.com/office/drawing/2014/main" id="{318384FE-91B9-41A6-9EC5-FC923CF5456C}"/>
              </a:ext>
            </a:extLst>
          </p:cNvPr>
          <p:cNvSpPr>
            <a:spLocks noGrp="1"/>
          </p:cNvSpPr>
          <p:nvPr>
            <p:ph type="ftr" sz="quarter" idx="3"/>
          </p:nvPr>
        </p:nvSpPr>
        <p:spPr/>
        <p:txBody>
          <a:bodyPr/>
          <a:lstStyle/>
          <a:p>
            <a:r>
              <a:rPr lang="en-US"/>
              <a:t>Hennepin County</a:t>
            </a:r>
          </a:p>
        </p:txBody>
      </p:sp>
      <p:pic>
        <p:nvPicPr>
          <p:cNvPr id="6" name="Picture 4">
            <a:extLst>
              <a:ext uri="{FF2B5EF4-FFF2-40B4-BE49-F238E27FC236}">
                <a16:creationId xmlns:a16="http://schemas.microsoft.com/office/drawing/2014/main" id="{0C1BD9E9-9519-4723-A898-E12EB532C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366" y="1690688"/>
            <a:ext cx="6498014" cy="415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050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56AA-0BDF-49A2-8C62-40097A50BCB0}"/>
              </a:ext>
            </a:extLst>
          </p:cNvPr>
          <p:cNvSpPr>
            <a:spLocks noGrp="1"/>
          </p:cNvSpPr>
          <p:nvPr>
            <p:ph type="title"/>
          </p:nvPr>
        </p:nvSpPr>
        <p:spPr>
          <a:xfrm>
            <a:off x="838200" y="365125"/>
            <a:ext cx="10732008" cy="1325563"/>
          </a:xfrm>
        </p:spPr>
        <p:txBody>
          <a:bodyPr>
            <a:normAutofit/>
          </a:bodyPr>
          <a:lstStyle/>
          <a:p>
            <a:r>
              <a:rPr lang="en-US" dirty="0"/>
              <a:t>Using a race equity impact tool </a:t>
            </a:r>
            <a:br>
              <a:rPr lang="en-US" dirty="0"/>
            </a:br>
            <a:r>
              <a:rPr lang="en-US" dirty="0"/>
              <a:t>to ensure the Zero Waste Plan:</a:t>
            </a:r>
          </a:p>
        </p:txBody>
      </p:sp>
      <p:sp>
        <p:nvSpPr>
          <p:cNvPr id="3" name="Content Placeholder 2">
            <a:extLst>
              <a:ext uri="{FF2B5EF4-FFF2-40B4-BE49-F238E27FC236}">
                <a16:creationId xmlns:a16="http://schemas.microsoft.com/office/drawing/2014/main" id="{87949549-5A6C-4687-89D3-6965BB450DB0}"/>
              </a:ext>
            </a:extLst>
          </p:cNvPr>
          <p:cNvSpPr>
            <a:spLocks noGrp="1"/>
          </p:cNvSpPr>
          <p:nvPr>
            <p:ph sz="quarter" idx="13"/>
          </p:nvPr>
        </p:nvSpPr>
        <p:spPr>
          <a:xfrm>
            <a:off x="838199" y="1828800"/>
            <a:ext cx="7976617" cy="4851400"/>
          </a:xfrm>
        </p:spPr>
        <p:txBody>
          <a:bodyPr>
            <a:normAutofit fontScale="70000" lnSpcReduction="20000"/>
          </a:bodyPr>
          <a:lstStyle/>
          <a:p>
            <a:r>
              <a:rPr lang="en-US" dirty="0"/>
              <a:t>Clearly define the plan’s goals, objectives and measurable outcomes</a:t>
            </a:r>
          </a:p>
          <a:p>
            <a:r>
              <a:rPr lang="en-US" dirty="0"/>
              <a:t>Engage the community in the decision-making process</a:t>
            </a:r>
          </a:p>
          <a:p>
            <a:r>
              <a:rPr lang="en-US" dirty="0"/>
              <a:t>Consider who benefits and who is burdened by the plan’s strategies</a:t>
            </a:r>
          </a:p>
          <a:p>
            <a:r>
              <a:rPr lang="en-US" dirty="0"/>
              <a:t>Examine potential unintended consequences of implementing the plan and develop strategies to advance racial equity and mitigate those unintended negative consequences</a:t>
            </a:r>
          </a:p>
          <a:p>
            <a:r>
              <a:rPr lang="en-US" dirty="0"/>
              <a:t>Design strategies that are informed by data and driven by the community with maximum impact</a:t>
            </a:r>
          </a:p>
          <a:p>
            <a:r>
              <a:rPr lang="en-US" dirty="0"/>
              <a:t>Develop mechanisms to track and report on progress/impact for transparency and accountability</a:t>
            </a:r>
          </a:p>
        </p:txBody>
      </p:sp>
      <p:pic>
        <p:nvPicPr>
          <p:cNvPr id="8" name="Graphic 7" descr="Arrow circle with solid fill">
            <a:extLst>
              <a:ext uri="{FF2B5EF4-FFF2-40B4-BE49-F238E27FC236}">
                <a16:creationId xmlns:a16="http://schemas.microsoft.com/office/drawing/2014/main" id="{AF6238CA-8380-47BD-8875-20F3B267BF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27264" y="1072388"/>
            <a:ext cx="3182112" cy="3182112"/>
          </a:xfrm>
          <a:prstGeom prst="rect">
            <a:avLst/>
          </a:prstGeom>
        </p:spPr>
      </p:pic>
    </p:spTree>
    <p:extLst>
      <p:ext uri="{BB962C8B-B14F-4D97-AF65-F5344CB8AC3E}">
        <p14:creationId xmlns:p14="http://schemas.microsoft.com/office/powerpoint/2010/main" val="1820576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73AE-5196-4993-B7DC-176A8D512863}"/>
              </a:ext>
            </a:extLst>
          </p:cNvPr>
          <p:cNvSpPr>
            <a:spLocks noGrp="1"/>
          </p:cNvSpPr>
          <p:nvPr>
            <p:ph type="title"/>
          </p:nvPr>
        </p:nvSpPr>
        <p:spPr/>
        <p:txBody>
          <a:bodyPr/>
          <a:lstStyle/>
          <a:p>
            <a:r>
              <a:rPr lang="en-US">
                <a:solidFill>
                  <a:srgbClr val="0058A3"/>
                </a:solidFill>
                <a:latin typeface="Segoe UI Light" panose="020B0502040204020203" pitchFamily="34" charset="0"/>
                <a:cs typeface="Segoe UI Light" panose="020B0502040204020203" pitchFamily="34" charset="0"/>
              </a:rPr>
              <a:t>Zero-waste plan development approach</a:t>
            </a:r>
          </a:p>
        </p:txBody>
      </p:sp>
      <p:sp>
        <p:nvSpPr>
          <p:cNvPr id="3" name="Content Placeholder 2">
            <a:extLst>
              <a:ext uri="{FF2B5EF4-FFF2-40B4-BE49-F238E27FC236}">
                <a16:creationId xmlns:a16="http://schemas.microsoft.com/office/drawing/2014/main" id="{EF0FF574-E8C9-41C9-B9AB-743C5862C0B4}"/>
              </a:ext>
            </a:extLst>
          </p:cNvPr>
          <p:cNvSpPr>
            <a:spLocks noGrp="1"/>
          </p:cNvSpPr>
          <p:nvPr>
            <p:ph sz="quarter" idx="11"/>
          </p:nvPr>
        </p:nvSpPr>
        <p:spPr/>
        <p:txBody>
          <a:bodyPr>
            <a:normAutofit fontScale="92500" lnSpcReduction="10000"/>
          </a:bodyPr>
          <a:lstStyle/>
          <a:p>
            <a:pPr>
              <a:spcBef>
                <a:spcPts val="1800"/>
              </a:spcBef>
            </a:pPr>
            <a:r>
              <a:rPr lang="en-US" dirty="0"/>
              <a:t>Solid waste consultant - national firm with significant solid waste management policy and planning expertise</a:t>
            </a:r>
          </a:p>
          <a:p>
            <a:pPr>
              <a:spcBef>
                <a:spcPts val="1800"/>
              </a:spcBef>
            </a:pPr>
            <a:r>
              <a:rPr lang="en-US" dirty="0"/>
              <a:t>Facilitation consultant – local consultant with expertise in facilitation and expertise on inclusive engagement techniques and establishing relationships with diverse communities </a:t>
            </a:r>
          </a:p>
          <a:p>
            <a:pPr>
              <a:spcBef>
                <a:spcPts val="1800"/>
              </a:spcBef>
            </a:pPr>
            <a:r>
              <a:rPr lang="en-US" dirty="0"/>
              <a:t>Cohort of 18 community groups with long-standing relationships with under-represented communities in Hennepin County to conduct engagement</a:t>
            </a:r>
          </a:p>
        </p:txBody>
      </p:sp>
    </p:spTree>
    <p:extLst>
      <p:ext uri="{BB962C8B-B14F-4D97-AF65-F5344CB8AC3E}">
        <p14:creationId xmlns:p14="http://schemas.microsoft.com/office/powerpoint/2010/main" val="1968347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5640218-CA2D-4E00-A811-13C5AFF3DBDF}"/>
              </a:ext>
            </a:extLst>
          </p:cNvPr>
          <p:cNvGraphicFramePr/>
          <p:nvPr/>
        </p:nvGraphicFramePr>
        <p:xfrm>
          <a:off x="679231" y="912147"/>
          <a:ext cx="10833538" cy="196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D97BA3F-00AC-4514-BD12-76D043C6D3BE}"/>
              </a:ext>
            </a:extLst>
          </p:cNvPr>
          <p:cNvSpPr>
            <a:spLocks noGrp="1"/>
          </p:cNvSpPr>
          <p:nvPr>
            <p:ph type="title"/>
          </p:nvPr>
        </p:nvSpPr>
        <p:spPr>
          <a:xfrm>
            <a:off x="620175" y="434971"/>
            <a:ext cx="10833538" cy="748897"/>
          </a:xfrm>
        </p:spPr>
        <p:txBody>
          <a:bodyPr/>
          <a:lstStyle/>
          <a:p>
            <a:r>
              <a:rPr lang="en-US"/>
              <a:t>Key steps and timeline to Zero Waste Plan</a:t>
            </a:r>
          </a:p>
        </p:txBody>
      </p:sp>
      <p:graphicFrame>
        <p:nvGraphicFramePr>
          <p:cNvPr id="12" name="Diagram 11">
            <a:extLst>
              <a:ext uri="{FF2B5EF4-FFF2-40B4-BE49-F238E27FC236}">
                <a16:creationId xmlns:a16="http://schemas.microsoft.com/office/drawing/2014/main" id="{EFA2E287-7971-455A-BF3F-A2749742664B}"/>
              </a:ext>
            </a:extLst>
          </p:cNvPr>
          <p:cNvGraphicFramePr/>
          <p:nvPr/>
        </p:nvGraphicFramePr>
        <p:xfrm>
          <a:off x="838199" y="2553877"/>
          <a:ext cx="10397491" cy="648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1225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BF34-1D6F-4FA7-B9BC-BED3F21550EB}"/>
              </a:ext>
            </a:extLst>
          </p:cNvPr>
          <p:cNvSpPr>
            <a:spLocks noGrp="1"/>
          </p:cNvSpPr>
          <p:nvPr>
            <p:ph type="title"/>
          </p:nvPr>
        </p:nvSpPr>
        <p:spPr>
          <a:xfrm>
            <a:off x="300625" y="289969"/>
            <a:ext cx="5795375" cy="6291608"/>
          </a:xfrm>
        </p:spPr>
        <p:txBody>
          <a:bodyPr>
            <a:normAutofit/>
          </a:bodyPr>
          <a:lstStyle/>
          <a:p>
            <a:pPr>
              <a:lnSpc>
                <a:spcPct val="100000"/>
              </a:lnSpc>
            </a:pPr>
            <a:r>
              <a:rPr lang="en-US" sz="3800" dirty="0">
                <a:solidFill>
                  <a:srgbClr val="0058A3"/>
                </a:solidFill>
                <a:latin typeface="Segoe UI Light" panose="020B0502040204020203" pitchFamily="34" charset="0"/>
                <a:cs typeface="Segoe UI Light" panose="020B0502040204020203" pitchFamily="34" charset="0"/>
              </a:rPr>
              <a:t>We can’t recycle our way out of this, getting to zero waste will require transformative changes in the policies, programs and resources that make up the solid waste system and significant shifts in who benefits from the system.</a:t>
            </a:r>
          </a:p>
        </p:txBody>
      </p:sp>
      <p:sp>
        <p:nvSpPr>
          <p:cNvPr id="5" name="Footer Placeholder 4">
            <a:extLst>
              <a:ext uri="{FF2B5EF4-FFF2-40B4-BE49-F238E27FC236}">
                <a16:creationId xmlns:a16="http://schemas.microsoft.com/office/drawing/2014/main" id="{2527A705-EC98-43B0-8A08-268347D67D7E}"/>
              </a:ext>
            </a:extLst>
          </p:cNvPr>
          <p:cNvSpPr>
            <a:spLocks noGrp="1"/>
          </p:cNvSpPr>
          <p:nvPr>
            <p:ph type="ftr" sz="quarter" idx="3"/>
          </p:nvPr>
        </p:nvSpPr>
        <p:spPr/>
        <p:txBody>
          <a:bodyPr/>
          <a:lstStyle/>
          <a:p>
            <a:r>
              <a:rPr lang="en-US"/>
              <a:t>Hennepin County</a:t>
            </a:r>
          </a:p>
        </p:txBody>
      </p:sp>
      <p:pic>
        <p:nvPicPr>
          <p:cNvPr id="8" name="Picture Placeholder 7">
            <a:extLst>
              <a:ext uri="{FF2B5EF4-FFF2-40B4-BE49-F238E27FC236}">
                <a16:creationId xmlns:a16="http://schemas.microsoft.com/office/drawing/2014/main" id="{0B0062FA-B01D-458C-972C-F1C4403212FC}"/>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447333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72983" y="862429"/>
            <a:ext cx="4954996" cy="1325563"/>
          </a:xfrm>
        </p:spPr>
        <p:txBody>
          <a:bodyPr/>
          <a:lstStyle/>
          <a:p>
            <a:r>
              <a:rPr lang="en-US" dirty="0"/>
              <a:t>Hennepin County waste generation</a:t>
            </a:r>
          </a:p>
        </p:txBody>
      </p:sp>
      <p:sp>
        <p:nvSpPr>
          <p:cNvPr id="29699" name="Rectangle 3"/>
          <p:cNvSpPr>
            <a:spLocks noGrp="1" noChangeArrowheads="1"/>
          </p:cNvSpPr>
          <p:nvPr>
            <p:ph sz="quarter" idx="13"/>
          </p:nvPr>
        </p:nvSpPr>
        <p:spPr>
          <a:xfrm>
            <a:off x="372982" y="2406315"/>
            <a:ext cx="4954997" cy="3797449"/>
          </a:xfrm>
        </p:spPr>
        <p:txBody>
          <a:bodyPr>
            <a:normAutofit fontScale="85000" lnSpcReduction="20000"/>
          </a:bodyPr>
          <a:lstStyle/>
          <a:p>
            <a:r>
              <a:rPr lang="en-US" dirty="0"/>
              <a:t>About 1.3 million tons of municipal solid waste were generated in 2021.</a:t>
            </a:r>
          </a:p>
          <a:p>
            <a:r>
              <a:rPr lang="en-US" dirty="0"/>
              <a:t>Add up all the waste created in the county in a year and it’s enough to fill Target Field more than 11 times.</a:t>
            </a:r>
          </a:p>
          <a:p>
            <a:r>
              <a:rPr lang="en-US" dirty="0"/>
              <a:t>Residents and businesses recycled and composted 39% of the total waste generated</a:t>
            </a:r>
          </a:p>
        </p:txBody>
      </p:sp>
      <p:pic>
        <p:nvPicPr>
          <p:cNvPr id="8" name="Picture Placeholder 7"/>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6646" r="22975"/>
          <a:stretch/>
        </p:blipFill>
        <p:spPr>
          <a:xfrm>
            <a:off x="5566611" y="0"/>
            <a:ext cx="6625390" cy="6858000"/>
          </a:xfrm>
        </p:spPr>
      </p:pic>
    </p:spTree>
    <p:extLst>
      <p:ext uri="{BB962C8B-B14F-4D97-AF65-F5344CB8AC3E}">
        <p14:creationId xmlns:p14="http://schemas.microsoft.com/office/powerpoint/2010/main" val="2351980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970" y="365125"/>
            <a:ext cx="4954996" cy="1325563"/>
          </a:xfrm>
        </p:spPr>
        <p:txBody>
          <a:bodyPr>
            <a:normAutofit/>
          </a:bodyPr>
          <a:lstStyle/>
          <a:p>
            <a:r>
              <a:rPr lang="en-US" dirty="0"/>
              <a:t>How is </a:t>
            </a:r>
            <a:r>
              <a:rPr lang="en-US"/>
              <a:t>waste</a:t>
            </a:r>
            <a:r>
              <a:rPr lang="en-US" dirty="0"/>
              <a:t> </a:t>
            </a:r>
            <a:r>
              <a:rPr lang="en-US"/>
              <a:t>collected</a:t>
            </a:r>
            <a:r>
              <a:rPr lang="en-US" dirty="0"/>
              <a:t>?</a:t>
            </a:r>
          </a:p>
        </p:txBody>
      </p:sp>
      <p:sp>
        <p:nvSpPr>
          <p:cNvPr id="3" name="Content Placeholder 2"/>
          <p:cNvSpPr>
            <a:spLocks noGrp="1"/>
          </p:cNvSpPr>
          <p:nvPr>
            <p:ph sz="quarter" idx="13"/>
          </p:nvPr>
        </p:nvSpPr>
        <p:spPr>
          <a:xfrm>
            <a:off x="6574969" y="1859280"/>
            <a:ext cx="4954997" cy="4633595"/>
          </a:xfrm>
        </p:spPr>
        <p:txBody>
          <a:bodyPr>
            <a:normAutofit fontScale="70000" lnSpcReduction="20000"/>
          </a:bodyPr>
          <a:lstStyle/>
          <a:p>
            <a:r>
              <a:rPr lang="en-US" dirty="0"/>
              <a:t>Open hauling collection </a:t>
            </a:r>
          </a:p>
          <a:p>
            <a:pPr lvl="1"/>
            <a:r>
              <a:rPr lang="en-US"/>
              <a:t>Customer</a:t>
            </a:r>
            <a:r>
              <a:rPr lang="en-US" dirty="0"/>
              <a:t> chooses hauler </a:t>
            </a:r>
          </a:p>
          <a:p>
            <a:pPr lvl="1"/>
            <a:r>
              <a:rPr lang="en-US"/>
              <a:t>Many</a:t>
            </a:r>
            <a:r>
              <a:rPr lang="en-US" dirty="0"/>
              <a:t> haulers compete in geographic area </a:t>
            </a:r>
          </a:p>
          <a:p>
            <a:pPr lvl="1"/>
            <a:r>
              <a:rPr lang="en-US" dirty="0"/>
              <a:t>Includes all commercial (recycling, trash, organics), most multifamily (trash, recycling, organics) , and some residential collection (trash, recycling, organics) </a:t>
            </a:r>
          </a:p>
          <a:p>
            <a:r>
              <a:rPr lang="en-US" dirty="0"/>
              <a:t>Organized collection </a:t>
            </a:r>
          </a:p>
          <a:p>
            <a:pPr lvl="1"/>
            <a:r>
              <a:rPr lang="en-US" dirty="0"/>
              <a:t>City contracts with hauler on customer’s behalf</a:t>
            </a:r>
          </a:p>
          <a:p>
            <a:pPr lvl="1"/>
            <a:r>
              <a:rPr lang="en-US" dirty="0"/>
              <a:t>Only one hauler in geographic area</a:t>
            </a:r>
          </a:p>
          <a:p>
            <a:pPr lvl="1"/>
            <a:r>
              <a:rPr lang="en-US" dirty="0"/>
              <a:t>Mostly limited to residential collection programs (trash, recycling, organics)</a:t>
            </a:r>
          </a:p>
        </p:txBody>
      </p:sp>
      <p:sp>
        <p:nvSpPr>
          <p:cNvPr id="5" name="Footer Placeholder 4"/>
          <p:cNvSpPr>
            <a:spLocks noGrp="1"/>
          </p:cNvSpPr>
          <p:nvPr>
            <p:ph type="ftr" sz="quarter" idx="3"/>
          </p:nvPr>
        </p:nvSpPr>
        <p:spPr/>
        <p:txBody>
          <a:bodyPr/>
          <a:lstStyle/>
          <a:p>
            <a:r>
              <a:rPr lang="en-US"/>
              <a:t>Hennepin County Environment and Energy</a:t>
            </a:r>
            <a:endParaRPr lang="en-US" dirty="0"/>
          </a:p>
        </p:txBody>
      </p:sp>
      <p:pic>
        <p:nvPicPr>
          <p:cNvPr id="8" name="Picture 7" descr="A picture containing truck, tree, outdoor, road&#10;&#10;Description automatically generated">
            <a:extLst>
              <a:ext uri="{FF2B5EF4-FFF2-40B4-BE49-F238E27FC236}">
                <a16:creationId xmlns:a16="http://schemas.microsoft.com/office/drawing/2014/main" id="{7C53C453-BEA2-4F5F-AD7A-D032B47B53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6400800" cy="6857999"/>
          </a:xfrm>
          <a:prstGeom prst="rect">
            <a:avLst/>
          </a:prstGeom>
        </p:spPr>
      </p:pic>
    </p:spTree>
    <p:extLst>
      <p:ext uri="{BB962C8B-B14F-4D97-AF65-F5344CB8AC3E}">
        <p14:creationId xmlns:p14="http://schemas.microsoft.com/office/powerpoint/2010/main" val="2666006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417786" y="299669"/>
            <a:ext cx="5678214" cy="1476122"/>
          </a:xfrm>
        </p:spPr>
        <p:txBody>
          <a:bodyPr>
            <a:noAutofit/>
          </a:bodyPr>
          <a:lstStyle/>
          <a:p>
            <a:pPr eaLnBrk="1" hangingPunct="1"/>
            <a:r>
              <a:rPr lang="en-US" sz="4000" dirty="0"/>
              <a:t>Where does it go - Recycling</a:t>
            </a:r>
          </a:p>
        </p:txBody>
      </p:sp>
      <p:sp>
        <p:nvSpPr>
          <p:cNvPr id="2" name="TextBox 1">
            <a:extLst>
              <a:ext uri="{FF2B5EF4-FFF2-40B4-BE49-F238E27FC236}">
                <a16:creationId xmlns:a16="http://schemas.microsoft.com/office/drawing/2014/main" id="{0B7FFAA1-8799-4ECD-A24C-F5BD717155C3}"/>
              </a:ext>
            </a:extLst>
          </p:cNvPr>
          <p:cNvSpPr txBox="1"/>
          <p:nvPr/>
        </p:nvSpPr>
        <p:spPr>
          <a:xfrm>
            <a:off x="417786" y="1828112"/>
            <a:ext cx="5678214" cy="4401205"/>
          </a:xfrm>
          <a:prstGeom prst="rect">
            <a:avLst/>
          </a:prstGeom>
          <a:noFill/>
        </p:spPr>
        <p:txBody>
          <a:bodyPr wrap="square" lIns="91440" tIns="45720" rIns="91440" bIns="45720" rtlCol="0" anchor="t">
            <a:spAutoFit/>
          </a:bodyPr>
          <a:lstStyle/>
          <a:p>
            <a:pPr marL="285750" lvl="0" indent="-285750">
              <a:spcBef>
                <a:spcPts val="600"/>
              </a:spcBef>
              <a:spcAft>
                <a:spcPts val="600"/>
              </a:spcAft>
              <a:buFont typeface="Arial" panose="020B0604020202020204" pitchFamily="34" charset="0"/>
              <a:buChar char="•"/>
              <a:defRPr/>
            </a:pPr>
            <a:r>
              <a:rPr lang="en-US" sz="2000">
                <a:solidFill>
                  <a:srgbClr val="113C66"/>
                </a:solidFill>
                <a:latin typeface="Segoe UI"/>
                <a:cs typeface="Segoe UI"/>
              </a:rPr>
              <a:t>8 material recovery facilities (MRFS) in metro, all privately owned</a:t>
            </a:r>
          </a:p>
          <a:p>
            <a:pPr marL="285750" lvl="0" indent="-285750">
              <a:spcBef>
                <a:spcPts val="600"/>
              </a:spcBef>
              <a:spcAft>
                <a:spcPts val="600"/>
              </a:spcAft>
              <a:buFont typeface="Arial" panose="020B0604020202020204" pitchFamily="34" charset="0"/>
              <a:buChar char="•"/>
              <a:defRPr/>
            </a:pPr>
            <a:r>
              <a:rPr lang="en-US" sz="2000">
                <a:solidFill>
                  <a:srgbClr val="113C66"/>
                </a:solidFill>
                <a:latin typeface="Segoe UI"/>
                <a:cs typeface="Segoe UI"/>
              </a:rPr>
              <a:t>About 80% of the materials are processed in the region</a:t>
            </a:r>
          </a:p>
          <a:p>
            <a:pPr marL="285750" indent="-285750">
              <a:spcBef>
                <a:spcPts val="600"/>
              </a:spcBef>
              <a:spcAft>
                <a:spcPts val="600"/>
              </a:spcAft>
              <a:buFont typeface="Arial" panose="020B0604020202020204" pitchFamily="34" charset="0"/>
              <a:buChar char="•"/>
              <a:defRPr/>
            </a:pPr>
            <a:r>
              <a:rPr kumimoji="0" lang="en-US" sz="2000" b="0" i="0" u="none" strike="noStrike" kern="1200" cap="none" spc="0" normalizeH="0" baseline="0" noProof="0">
                <a:ln>
                  <a:noFill/>
                </a:ln>
                <a:solidFill>
                  <a:srgbClr val="113C66"/>
                </a:solidFill>
                <a:effectLst/>
                <a:uLnTx/>
                <a:uFillTx/>
                <a:latin typeface="Segoe UI"/>
                <a:cs typeface="Segoe UI"/>
              </a:rPr>
              <a:t>MN recycling markets include West Rock and Pioneer (paper and </a:t>
            </a:r>
            <a:r>
              <a:rPr lang="en-US" sz="2000">
                <a:solidFill>
                  <a:srgbClr val="113C66"/>
                </a:solidFill>
                <a:latin typeface="Segoe UI"/>
                <a:cs typeface="Segoe UI"/>
              </a:rPr>
              <a:t>cardboard), Master Mark and Choice Plastics (#2 HDPE plastic) and Anchor Glass </a:t>
            </a:r>
            <a:endParaRPr lang="en-US" sz="2000">
              <a:solidFill>
                <a:srgbClr val="113C66"/>
              </a:solidFill>
              <a:latin typeface="Segoe UI" panose="020B0502040204020203" pitchFamily="34" charset="0"/>
              <a:cs typeface="Segoe UI" panose="020B0502040204020203" pitchFamily="34" charset="0"/>
            </a:endParaRPr>
          </a:p>
          <a:p>
            <a:pPr marL="285750" lvl="0" indent="-285750">
              <a:spcBef>
                <a:spcPts val="600"/>
              </a:spcBef>
              <a:spcAft>
                <a:spcPts val="600"/>
              </a:spcAft>
              <a:buFont typeface="Arial" panose="020B0604020202020204" pitchFamily="34" charset="0"/>
              <a:buChar char="•"/>
              <a:defRPr/>
            </a:pPr>
            <a:r>
              <a:rPr kumimoji="0" lang="en-US" sz="2000" b="0" i="0" u="none" strike="noStrike" kern="1200" cap="none" spc="0" normalizeH="0" baseline="0" noProof="0">
                <a:ln>
                  <a:noFill/>
                </a:ln>
                <a:solidFill>
                  <a:srgbClr val="113C66"/>
                </a:solidFill>
                <a:effectLst/>
                <a:uLnTx/>
                <a:uFillTx/>
                <a:latin typeface="Segoe UI"/>
                <a:cs typeface="Segoe UI"/>
              </a:rPr>
              <a:t>Most of the cost associated with recycling is collection</a:t>
            </a:r>
            <a:endParaRPr lang="en-US" sz="2000" b="0" i="0" u="none" strike="noStrike" kern="1200" cap="none" spc="0" normalizeH="0" baseline="0" noProof="0">
              <a:ln>
                <a:noFill/>
              </a:ln>
              <a:solidFill>
                <a:srgbClr val="113C66"/>
              </a:solidFill>
              <a:effectLst/>
              <a:uLnTx/>
              <a:uFillTx/>
              <a:latin typeface="Segoe UI"/>
              <a:cs typeface="Segoe UI"/>
            </a:endParaRPr>
          </a:p>
          <a:p>
            <a:pPr marL="285750" lvl="0" indent="-285750">
              <a:spcBef>
                <a:spcPts val="600"/>
              </a:spcBef>
              <a:spcAft>
                <a:spcPts val="600"/>
              </a:spcAft>
              <a:buFont typeface="Arial" panose="020B0604020202020204" pitchFamily="34" charset="0"/>
              <a:buChar char="•"/>
              <a:defRPr/>
            </a:pPr>
            <a:r>
              <a:rPr lang="en-US" sz="2000">
                <a:solidFill>
                  <a:srgbClr val="113C66"/>
                </a:solidFill>
                <a:latin typeface="Segoe UI"/>
                <a:cs typeface="Segoe UI"/>
              </a:rPr>
              <a:t>Cost to process recyclables (sorting into material streams) is $70-110/ton</a:t>
            </a:r>
            <a:endParaRPr lang="en-US" sz="2000" b="0" i="0" u="none" strike="noStrike" kern="1200" cap="none" spc="0" normalizeH="0" baseline="0" noProof="0">
              <a:ln>
                <a:noFill/>
              </a:ln>
              <a:solidFill>
                <a:srgbClr val="113C66"/>
              </a:solidFill>
              <a:effectLst/>
              <a:uLnTx/>
              <a:uFillTx/>
              <a:latin typeface="Segoe UI"/>
              <a:cs typeface="Segoe UI"/>
            </a:endParaRPr>
          </a:p>
        </p:txBody>
      </p:sp>
      <p:pic>
        <p:nvPicPr>
          <p:cNvPr id="6" name="Picture 5" descr="A coral reef under the water&#10;&#10;Description automatically generated with low confidence">
            <a:extLst>
              <a:ext uri="{FF2B5EF4-FFF2-40B4-BE49-F238E27FC236}">
                <a16:creationId xmlns:a16="http://schemas.microsoft.com/office/drawing/2014/main" id="{87C4CBAD-FFC9-47D9-9BE2-7565D26A6A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47460" y="0"/>
            <a:ext cx="5829300" cy="6858000"/>
          </a:xfrm>
          <a:prstGeom prst="rect">
            <a:avLst/>
          </a:prstGeom>
        </p:spPr>
      </p:pic>
    </p:spTree>
    <p:extLst>
      <p:ext uri="{BB962C8B-B14F-4D97-AF65-F5344CB8AC3E}">
        <p14:creationId xmlns:p14="http://schemas.microsoft.com/office/powerpoint/2010/main" val="989799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1" y="365125"/>
            <a:ext cx="6058776" cy="1169761"/>
          </a:xfrm>
        </p:spPr>
        <p:txBody>
          <a:bodyPr>
            <a:normAutofit fontScale="90000"/>
          </a:bodyPr>
          <a:lstStyle/>
          <a:p>
            <a:r>
              <a:rPr lang="en-US" dirty="0"/>
              <a:t>Where does it go – Organics</a:t>
            </a:r>
          </a:p>
        </p:txBody>
      </p:sp>
      <p:sp>
        <p:nvSpPr>
          <p:cNvPr id="3" name="Content Placeholder 2"/>
          <p:cNvSpPr>
            <a:spLocks noGrp="1"/>
          </p:cNvSpPr>
          <p:nvPr>
            <p:ph sz="quarter" idx="11"/>
          </p:nvPr>
        </p:nvSpPr>
        <p:spPr>
          <a:xfrm>
            <a:off x="674911" y="1678247"/>
            <a:ext cx="5786849" cy="4672353"/>
          </a:xfrm>
        </p:spPr>
        <p:txBody>
          <a:bodyPr>
            <a:normAutofit fontScale="70000" lnSpcReduction="20000"/>
          </a:bodyPr>
          <a:lstStyle/>
          <a:p>
            <a:r>
              <a:rPr lang="en-US" dirty="0"/>
              <a:t>Food rescue organizations collect for redistribution to people</a:t>
            </a:r>
          </a:p>
          <a:p>
            <a:r>
              <a:rPr lang="en-US" dirty="0"/>
              <a:t>Commercial programs send material to farms and processors for animal feed or to compost facilities</a:t>
            </a:r>
          </a:p>
          <a:p>
            <a:r>
              <a:rPr lang="en-US" dirty="0"/>
              <a:t>Residential programs send to compost facilities</a:t>
            </a:r>
          </a:p>
          <a:p>
            <a:r>
              <a:rPr lang="en-US" dirty="0"/>
              <a:t>2 compost facilities in metro</a:t>
            </a:r>
          </a:p>
          <a:p>
            <a:r>
              <a:rPr lang="en-US" dirty="0"/>
              <a:t>Brooklyn Park Transfer Station (BPTS) subsidized rate $35/ton </a:t>
            </a:r>
          </a:p>
          <a:p>
            <a:r>
              <a:rPr lang="en-US" dirty="0"/>
              <a:t>Cost to process organics into compost $40-60/ton</a:t>
            </a:r>
          </a:p>
          <a:p>
            <a:endParaRPr lang="en-US" dirty="0"/>
          </a:p>
          <a:p>
            <a:pPr lvl="1"/>
            <a:endParaRPr lang="en-US" dirty="0"/>
          </a:p>
        </p:txBody>
      </p:sp>
      <p:sp>
        <p:nvSpPr>
          <p:cNvPr id="4" name="Footer Placeholder 3"/>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Hennepin County Environment and Energy</a:t>
            </a:r>
            <a:endParaRPr lang="en-US" dirty="0"/>
          </a:p>
        </p:txBody>
      </p:sp>
      <p:sp>
        <p:nvSpPr>
          <p:cNvPr id="5" name="Slide Number Placeholder 4"/>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EE7409-6A40-4D5F-9523-C70A03FE5356}" type="slidenum">
              <a:rPr lang="en-US" smtClean="0"/>
              <a:pPr/>
              <a:t>5</a:t>
            </a:fld>
            <a:endParaRPr lang="en-US" dirty="0"/>
          </a:p>
        </p:txBody>
      </p:sp>
      <p:pic>
        <p:nvPicPr>
          <p:cNvPr id="8" name="Picture 7" descr="A picture containing sky, outdoor, vegetable&#10;&#10;Description automatically generated">
            <a:extLst>
              <a:ext uri="{FF2B5EF4-FFF2-40B4-BE49-F238E27FC236}">
                <a16:creationId xmlns:a16="http://schemas.microsoft.com/office/drawing/2014/main" id="{19DE33E4-E26F-47BF-B080-C47C13F8B7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8064" y="0"/>
            <a:ext cx="5302628" cy="6858000"/>
          </a:xfrm>
          <a:prstGeom prst="rect">
            <a:avLst/>
          </a:prstGeom>
        </p:spPr>
      </p:pic>
    </p:spTree>
    <p:extLst>
      <p:ext uri="{BB962C8B-B14F-4D97-AF65-F5344CB8AC3E}">
        <p14:creationId xmlns:p14="http://schemas.microsoft.com/office/powerpoint/2010/main" val="416218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1" y="365125"/>
            <a:ext cx="5258565" cy="1169761"/>
          </a:xfrm>
        </p:spPr>
        <p:txBody>
          <a:bodyPr>
            <a:normAutofit fontScale="90000"/>
          </a:bodyPr>
          <a:lstStyle/>
          <a:p>
            <a:r>
              <a:rPr lang="en-US" dirty="0"/>
              <a:t>Where does it go – Trash</a:t>
            </a:r>
          </a:p>
        </p:txBody>
      </p:sp>
      <p:sp>
        <p:nvSpPr>
          <p:cNvPr id="3" name="Content Placeholder 2"/>
          <p:cNvSpPr>
            <a:spLocks noGrp="1"/>
          </p:cNvSpPr>
          <p:nvPr>
            <p:ph sz="quarter" idx="11"/>
          </p:nvPr>
        </p:nvSpPr>
        <p:spPr>
          <a:xfrm>
            <a:off x="674911" y="1678247"/>
            <a:ext cx="4582889" cy="4672353"/>
          </a:xfrm>
        </p:spPr>
        <p:txBody>
          <a:bodyPr>
            <a:normAutofit lnSpcReduction="10000"/>
          </a:bodyPr>
          <a:lstStyle/>
          <a:p>
            <a:r>
              <a:rPr lang="en-US" dirty="0"/>
              <a:t>Hauled direct or to transfer stations which haul in 20 ton loads to: </a:t>
            </a:r>
          </a:p>
          <a:p>
            <a:pPr lvl="1"/>
            <a:r>
              <a:rPr lang="en-US" dirty="0"/>
              <a:t>Waste to energy - Hennepin Energy Recovery Center (HERC)</a:t>
            </a:r>
          </a:p>
          <a:p>
            <a:pPr lvl="1"/>
            <a:r>
              <a:rPr lang="en-US" dirty="0"/>
              <a:t>6 landfills (2 in WI), most goes to 2 sites in Dakota County</a:t>
            </a:r>
          </a:p>
          <a:p>
            <a:r>
              <a:rPr lang="en-US" dirty="0"/>
              <a:t>Cost of disposal $66/ton</a:t>
            </a:r>
          </a:p>
          <a:p>
            <a:endParaRPr lang="en-US" dirty="0"/>
          </a:p>
          <a:p>
            <a:pPr lvl="1"/>
            <a:endParaRPr lang="en-US" dirty="0"/>
          </a:p>
        </p:txBody>
      </p:sp>
      <p:sp>
        <p:nvSpPr>
          <p:cNvPr id="4" name="Footer Placeholder 3"/>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Hennepin County Environment and Energy</a:t>
            </a:r>
            <a:endParaRPr lang="en-US" dirty="0"/>
          </a:p>
        </p:txBody>
      </p:sp>
      <p:sp>
        <p:nvSpPr>
          <p:cNvPr id="5" name="Slide Number Placeholder 4"/>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EE7409-6A40-4D5F-9523-C70A03FE5356}" type="slidenum">
              <a:rPr lang="en-US" smtClean="0"/>
              <a:pPr/>
              <a:t>6</a:t>
            </a:fld>
            <a:endParaRPr lang="en-US" dirty="0"/>
          </a:p>
        </p:txBody>
      </p:sp>
      <p:pic>
        <p:nvPicPr>
          <p:cNvPr id="15" name="Picture 14" descr="A bulldozer in a dump&#10;&#10;Description automatically generated with low confidence">
            <a:extLst>
              <a:ext uri="{FF2B5EF4-FFF2-40B4-BE49-F238E27FC236}">
                <a16:creationId xmlns:a16="http://schemas.microsoft.com/office/drawing/2014/main" id="{E8881639-29CD-4505-A57E-6C0A51CD29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10200" y="0"/>
            <a:ext cx="6781800" cy="6858000"/>
          </a:xfrm>
          <a:prstGeom prst="rect">
            <a:avLst/>
          </a:prstGeom>
        </p:spPr>
      </p:pic>
    </p:spTree>
    <p:extLst>
      <p:ext uri="{BB962C8B-B14F-4D97-AF65-F5344CB8AC3E}">
        <p14:creationId xmlns:p14="http://schemas.microsoft.com/office/powerpoint/2010/main" val="966744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1" y="365125"/>
            <a:ext cx="4582889" cy="1506762"/>
          </a:xfrm>
        </p:spPr>
        <p:txBody>
          <a:bodyPr>
            <a:normAutofit fontScale="90000"/>
          </a:bodyPr>
          <a:lstStyle/>
          <a:p>
            <a:r>
              <a:rPr lang="en-US" dirty="0"/>
              <a:t>Where does it go – County-owned Facilities</a:t>
            </a:r>
          </a:p>
        </p:txBody>
      </p:sp>
      <p:sp>
        <p:nvSpPr>
          <p:cNvPr id="3" name="Content Placeholder 2"/>
          <p:cNvSpPr>
            <a:spLocks noGrp="1"/>
          </p:cNvSpPr>
          <p:nvPr>
            <p:ph sz="quarter" idx="11"/>
          </p:nvPr>
        </p:nvSpPr>
        <p:spPr>
          <a:xfrm>
            <a:off x="674911" y="2150687"/>
            <a:ext cx="4079969" cy="4051993"/>
          </a:xfrm>
        </p:spPr>
        <p:txBody>
          <a:bodyPr vert="horz" lIns="91440" tIns="45720" rIns="91440" bIns="45720" rtlCol="0" anchor="t">
            <a:normAutofit/>
          </a:bodyPr>
          <a:lstStyle/>
          <a:p>
            <a:r>
              <a:rPr lang="en-US" dirty="0">
                <a:latin typeface="Segoe UI"/>
                <a:cs typeface="Segoe UI"/>
              </a:rPr>
              <a:t>Brooklyn Park Transfer Station</a:t>
            </a:r>
          </a:p>
          <a:p>
            <a:r>
              <a:rPr lang="en-US" dirty="0">
                <a:latin typeface="Segoe UI"/>
                <a:cs typeface="Segoe UI"/>
              </a:rPr>
              <a:t>South Hennepin Bloomington</a:t>
            </a:r>
          </a:p>
          <a:p>
            <a:r>
              <a:rPr lang="en-US" dirty="0">
                <a:latin typeface="Segoe UI"/>
                <a:cs typeface="Segoe UI"/>
              </a:rPr>
              <a:t>HERC</a:t>
            </a:r>
          </a:p>
          <a:p>
            <a:r>
              <a:rPr lang="en-US" dirty="0">
                <a:latin typeface="Segoe UI"/>
                <a:cs typeface="Segoe UI"/>
              </a:rPr>
              <a:t>Anaerobic Digestion (AD) (in the works)</a:t>
            </a:r>
            <a:endParaRPr lang="en-US" dirty="0"/>
          </a:p>
        </p:txBody>
      </p:sp>
      <p:sp>
        <p:nvSpPr>
          <p:cNvPr id="4" name="Footer Placeholder 3"/>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Hennepin County Environment and Energy</a:t>
            </a:r>
            <a:endParaRPr lang="en-US" dirty="0"/>
          </a:p>
        </p:txBody>
      </p:sp>
      <p:sp>
        <p:nvSpPr>
          <p:cNvPr id="5" name="Slide Number Placeholder 4"/>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EE7409-6A40-4D5F-9523-C70A03FE5356}" type="slidenum">
              <a:rPr lang="en-US" smtClean="0"/>
              <a:pPr/>
              <a:t>7</a:t>
            </a:fld>
            <a:endParaRPr lang="en-US" dirty="0"/>
          </a:p>
        </p:txBody>
      </p:sp>
      <p:pic>
        <p:nvPicPr>
          <p:cNvPr id="8" name="Picture 7" descr="A building with smokestacks&#10;&#10;Description automatically generated with low confidence">
            <a:extLst>
              <a:ext uri="{FF2B5EF4-FFF2-40B4-BE49-F238E27FC236}">
                <a16:creationId xmlns:a16="http://schemas.microsoft.com/office/drawing/2014/main" id="{2C3FDF88-4CD8-45DC-B9AB-2A0660167A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7800" y="0"/>
            <a:ext cx="6918960" cy="6858000"/>
          </a:xfrm>
          <a:prstGeom prst="rect">
            <a:avLst/>
          </a:prstGeom>
        </p:spPr>
      </p:pic>
    </p:spTree>
    <p:extLst>
      <p:ext uri="{BB962C8B-B14F-4D97-AF65-F5344CB8AC3E}">
        <p14:creationId xmlns:p14="http://schemas.microsoft.com/office/powerpoint/2010/main" val="80517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12725"/>
            <a:ext cx="10515600" cy="1325563"/>
          </a:xfrm>
        </p:spPr>
        <p:txBody>
          <a:bodyPr/>
          <a:lstStyle/>
          <a:p>
            <a:r>
              <a:rPr lang="en-US"/>
              <a:t>What’s in our trash?</a:t>
            </a:r>
          </a:p>
        </p:txBody>
      </p:sp>
      <p:sp>
        <p:nvSpPr>
          <p:cNvPr id="3" name="Footer Placeholder 2"/>
          <p:cNvSpPr>
            <a:spLocks noGrp="1"/>
          </p:cNvSpPr>
          <p:nvPr>
            <p:ph type="ftr" sz="quarter" idx="3"/>
          </p:nvPr>
        </p:nvSpPr>
        <p:spPr/>
        <p:txBody>
          <a:bodyPr/>
          <a:lstStyle/>
          <a:p>
            <a:r>
              <a:rPr lang="en-US"/>
              <a:t>Hennepin County Environment and Energy</a:t>
            </a:r>
          </a:p>
        </p:txBody>
      </p:sp>
      <p:pic>
        <p:nvPicPr>
          <p:cNvPr id="5" name="Picture 6">
            <a:extLst>
              <a:ext uri="{FF2B5EF4-FFF2-40B4-BE49-F238E27FC236}">
                <a16:creationId xmlns:a16="http://schemas.microsoft.com/office/drawing/2014/main" id="{9C607BC3-0388-4102-AED0-66C79E7EDF4A}"/>
              </a:ext>
            </a:extLst>
          </p:cNvPr>
          <p:cNvPicPr>
            <a:picLocks noChangeAspect="1"/>
          </p:cNvPicPr>
          <p:nvPr/>
        </p:nvPicPr>
        <p:blipFill>
          <a:blip r:embed="rId3"/>
          <a:stretch>
            <a:fillRect/>
          </a:stretch>
        </p:blipFill>
        <p:spPr>
          <a:xfrm>
            <a:off x="680605" y="1370238"/>
            <a:ext cx="10720387" cy="4230090"/>
          </a:xfrm>
          <a:prstGeom prst="rect">
            <a:avLst/>
          </a:prstGeom>
        </p:spPr>
      </p:pic>
    </p:spTree>
    <p:extLst>
      <p:ext uri="{BB962C8B-B14F-4D97-AF65-F5344CB8AC3E}">
        <p14:creationId xmlns:p14="http://schemas.microsoft.com/office/powerpoint/2010/main" val="1528877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00" y="121285"/>
            <a:ext cx="6457409" cy="1646555"/>
          </a:xfrm>
        </p:spPr>
        <p:txBody>
          <a:bodyPr>
            <a:normAutofit/>
          </a:bodyPr>
          <a:lstStyle/>
          <a:p>
            <a:r>
              <a:rPr lang="en-US">
                <a:latin typeface="Segoe UI Light"/>
                <a:cs typeface="Segoe UI Light"/>
              </a:rPr>
              <a:t>Waste Management Tools - Incentives</a:t>
            </a:r>
          </a:p>
        </p:txBody>
      </p:sp>
      <p:sp>
        <p:nvSpPr>
          <p:cNvPr id="3" name="Content Placeholder 2"/>
          <p:cNvSpPr>
            <a:spLocks noGrp="1"/>
          </p:cNvSpPr>
          <p:nvPr>
            <p:ph sz="quarter" idx="11"/>
          </p:nvPr>
        </p:nvSpPr>
        <p:spPr>
          <a:xfrm>
            <a:off x="354870" y="1597374"/>
            <a:ext cx="6457409" cy="4708320"/>
          </a:xfrm>
        </p:spPr>
        <p:txBody>
          <a:bodyPr>
            <a:normAutofit fontScale="92500" lnSpcReduction="10000"/>
          </a:bodyPr>
          <a:lstStyle/>
          <a:p>
            <a:r>
              <a:rPr lang="en-US" dirty="0"/>
              <a:t>Subsidized rate for organics</a:t>
            </a:r>
          </a:p>
          <a:p>
            <a:r>
              <a:rPr lang="en-US" dirty="0"/>
              <a:t>Taxes and fees on trash</a:t>
            </a:r>
          </a:p>
          <a:p>
            <a:r>
              <a:rPr lang="en-US" dirty="0"/>
              <a:t>Grants to cities, businesses, multifamily properties, homeowners and schools  </a:t>
            </a:r>
          </a:p>
          <a:p>
            <a:pPr lvl="1"/>
            <a:r>
              <a:rPr lang="en-US" dirty="0"/>
              <a:t>Containers</a:t>
            </a:r>
          </a:p>
          <a:p>
            <a:pPr lvl="1"/>
            <a:r>
              <a:rPr lang="en-US" dirty="0"/>
              <a:t>Waste prevention projects</a:t>
            </a:r>
          </a:p>
          <a:p>
            <a:pPr lvl="1"/>
            <a:r>
              <a:rPr lang="en-US" dirty="0"/>
              <a:t>Organics drop-off sites</a:t>
            </a:r>
          </a:p>
          <a:p>
            <a:pPr lvl="1"/>
            <a:r>
              <a:rPr lang="en-US" dirty="0"/>
              <a:t>Food rescue</a:t>
            </a:r>
          </a:p>
          <a:p>
            <a:pPr lvl="1"/>
            <a:r>
              <a:rPr lang="en-US" dirty="0"/>
              <a:t>Building deconstruction </a:t>
            </a:r>
          </a:p>
        </p:txBody>
      </p:sp>
      <p:sp>
        <p:nvSpPr>
          <p:cNvPr id="4" name="Footer Placeholder 3"/>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Hennepin County Environment and Energy</a:t>
            </a:r>
            <a:endParaRPr lang="en-US" dirty="0"/>
          </a:p>
        </p:txBody>
      </p:sp>
      <p:sp>
        <p:nvSpPr>
          <p:cNvPr id="5" name="Slide Number Placeholder 4"/>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EE7409-6A40-4D5F-9523-C70A03FE5356}" type="slidenum">
              <a:rPr lang="en-US" smtClean="0"/>
              <a:pPr/>
              <a:t>9</a:t>
            </a:fld>
            <a:endParaRPr lang="en-US" dirty="0"/>
          </a:p>
        </p:txBody>
      </p:sp>
      <p:pic>
        <p:nvPicPr>
          <p:cNvPr id="14" name="Picture 13" descr="A picture containing person, person, standing, blue&#10;&#10;Description automatically generated">
            <a:extLst>
              <a:ext uri="{FF2B5EF4-FFF2-40B4-BE49-F238E27FC236}">
                <a16:creationId xmlns:a16="http://schemas.microsoft.com/office/drawing/2014/main" id="{67C1C290-4B23-4E54-B86D-38C5649D9E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373901167"/>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DCF0FA08E91E4196B9B1E19056C157" ma:contentTypeVersion="13" ma:contentTypeDescription="Create a new document." ma:contentTypeScope="" ma:versionID="2cd8bd8052c3e213c9aa3e093ac9ff02">
  <xsd:schema xmlns:xsd="http://www.w3.org/2001/XMLSchema" xmlns:xs="http://www.w3.org/2001/XMLSchema" xmlns:p="http://schemas.microsoft.com/office/2006/metadata/properties" xmlns:ns2="13261cfb-1dda-42f7-842f-6a19dd8c5cc8" xmlns:ns3="f80b6d3c-06b6-467a-95f2-0067e38f7a5c" xmlns:ns4="66dacab7-a067-4aaf-b88d-e77dc82a1624" targetNamespace="http://schemas.microsoft.com/office/2006/metadata/properties" ma:root="true" ma:fieldsID="985c4ead17b5fa7596670834095d0f5b" ns2:_="" ns3:_="" ns4:_="">
    <xsd:import namespace="13261cfb-1dda-42f7-842f-6a19dd8c5cc8"/>
    <xsd:import namespace="f80b6d3c-06b6-467a-95f2-0067e38f7a5c"/>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261cfb-1dda-42f7-842f-6a19dd8c5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0b6d3c-06b6-467a-95f2-0067e38f7a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1fdc5d0-fdef-42f8-92bd-c138409f2ca9}" ma:internalName="TaxCatchAll" ma:showField="CatchAllData" ma:web="f80b6d3c-06b6-467a-95f2-0067e38f7a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13261cfb-1dda-42f7-842f-6a19dd8c5c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2.xml><?xml version="1.0" encoding="utf-8"?>
<ds:datastoreItem xmlns:ds="http://schemas.openxmlformats.org/officeDocument/2006/customXml" ds:itemID="{20CDD005-4974-46E2-B79A-9EF0E315A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261cfb-1dda-42f7-842f-6a19dd8c5cc8"/>
    <ds:schemaRef ds:uri="f80b6d3c-06b6-467a-95f2-0067e38f7a5c"/>
    <ds:schemaRef ds:uri="66dacab7-a067-4aaf-b88d-e77dc82a16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6B8610-BF58-4CC2-830E-ED1BD8CBA338}">
  <ds:schemaRefs>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 ds:uri="66dacab7-a067-4aaf-b88d-e77dc82a1624"/>
    <ds:schemaRef ds:uri="f80b6d3c-06b6-467a-95f2-0067e38f7a5c"/>
    <ds:schemaRef ds:uri="13261cfb-1dda-42f7-842f-6a19dd8c5cc8"/>
  </ds:schemaRefs>
</ds:datastoreItem>
</file>

<file path=docProps/app.xml><?xml version="1.0" encoding="utf-8"?>
<Properties xmlns="http://schemas.openxmlformats.org/officeDocument/2006/extended-properties" xmlns:vt="http://schemas.openxmlformats.org/officeDocument/2006/docPropsVTypes">
  <TotalTime>40435</TotalTime>
  <Words>979</Words>
  <Application>Microsoft Office PowerPoint</Application>
  <PresentationFormat>Widescreen</PresentationFormat>
  <Paragraphs>128</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Segoe UI</vt:lpstr>
      <vt:lpstr>Segoe UI Light</vt:lpstr>
      <vt:lpstr>Office Theme</vt:lpstr>
      <vt:lpstr>Solid Waste Management Overview</vt:lpstr>
      <vt:lpstr>Hennepin County waste generation</vt:lpstr>
      <vt:lpstr>How is waste collected?</vt:lpstr>
      <vt:lpstr>Where does it go - Recycling</vt:lpstr>
      <vt:lpstr>Where does it go – Organics</vt:lpstr>
      <vt:lpstr>Where does it go – Trash</vt:lpstr>
      <vt:lpstr>Where does it go – County-owned Facilities</vt:lpstr>
      <vt:lpstr>What’s in our trash?</vt:lpstr>
      <vt:lpstr>Waste Management Tools - Incentives</vt:lpstr>
      <vt:lpstr>Waste Management Tools - Policy</vt:lpstr>
      <vt:lpstr>Waste Management Tools - Education</vt:lpstr>
      <vt:lpstr>Waste Management Tools - Investments in Market Development &amp; Infrastructure</vt:lpstr>
      <vt:lpstr>Develop an operational plan to map  Hennepin County to a zero-waste future  </vt:lpstr>
      <vt:lpstr>What is zero-waste?</vt:lpstr>
      <vt:lpstr>Using a race equity impact tool  to ensure the Zero Waste Plan:</vt:lpstr>
      <vt:lpstr>Zero-waste plan development approach</vt:lpstr>
      <vt:lpstr>Key steps and timeline to Zero Waste Plan</vt:lpstr>
      <vt:lpstr>We can’t recycle our way out of this, getting to zero waste will require transformative changes in the policies, programs and resources that make up the solid waste system and significant shifts in who benefits from the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Solid Waste Management Overview</dc:title>
  <dc:creator>Carolyn E Collopy</dc:creator>
  <cp:lastModifiedBy>Carolyn E Collopy</cp:lastModifiedBy>
  <cp:revision>34</cp:revision>
  <cp:lastPrinted>2022-11-02T16:01:32Z</cp:lastPrinted>
  <dcterms:created xsi:type="dcterms:W3CDTF">2020-04-30T17:30:58Z</dcterms:created>
  <dcterms:modified xsi:type="dcterms:W3CDTF">2022-11-15T13:22:51Z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0x010100DEDCF0FA08E91E4196B9B1E19056C157</vt:lpwstr>
  </property>
  <property fmtid="{D5CDD505-2E9C-101B-9397-08002B2CF9AE}" pid="3" name="MediaServiceImageTags">
    <vt:lpwstr/>
  </property>
</Properties>
</file>