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handoutMasterIdLst>
    <p:handoutMasterId r:id="rId25"/>
  </p:handoutMasterIdLst>
  <p:sldIdLst>
    <p:sldId id="256" r:id="rId5"/>
    <p:sldId id="259" r:id="rId6"/>
    <p:sldId id="260" r:id="rId7"/>
    <p:sldId id="297" r:id="rId8"/>
    <p:sldId id="299" r:id="rId9"/>
    <p:sldId id="302" r:id="rId10"/>
    <p:sldId id="314" r:id="rId11"/>
    <p:sldId id="318" r:id="rId12"/>
    <p:sldId id="315" r:id="rId13"/>
    <p:sldId id="289" r:id="rId14"/>
    <p:sldId id="317" r:id="rId15"/>
    <p:sldId id="306" r:id="rId16"/>
    <p:sldId id="316" r:id="rId17"/>
    <p:sldId id="307" r:id="rId18"/>
    <p:sldId id="309" r:id="rId19"/>
    <p:sldId id="311" r:id="rId20"/>
    <p:sldId id="305" r:id="rId21"/>
    <p:sldId id="272" r:id="rId22"/>
    <p:sldId id="319" r:id="rId2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 Scharenbroich" initials="BS" lastIdx="1" clrIdx="0">
    <p:extLst>
      <p:ext uri="{19B8F6BF-5375-455C-9EA6-DF929625EA0E}">
        <p15:presenceInfo xmlns:p15="http://schemas.microsoft.com/office/powerpoint/2012/main" userId="S::bscharenbroich@plymouthmn.gov::5445b0bb-992e-4d5a-9fc9-acd6ac15f04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53" tIns="48327" rIns="96653" bIns="48327" rtlCol="0"/>
          <a:lstStyle>
            <a:lvl1pPr algn="r">
              <a:defRPr sz="1200"/>
            </a:lvl1pPr>
          </a:lstStyle>
          <a:p>
            <a:fld id="{48043D84-BDAC-4425-9E52-3BC21CE4B42F}" type="datetimeFigureOut">
              <a:rPr lang="en-US" smtClean="0"/>
              <a:t>9/20/2022</a:t>
            </a:fld>
            <a:endParaRPr lang="en-US"/>
          </a:p>
        </p:txBody>
      </p:sp>
      <p:sp>
        <p:nvSpPr>
          <p:cNvPr id="4" name="Footer Placeholder 3"/>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5"/>
            <a:ext cx="3169920" cy="481726"/>
          </a:xfrm>
          <a:prstGeom prst="rect">
            <a:avLst/>
          </a:prstGeom>
        </p:spPr>
        <p:txBody>
          <a:bodyPr vert="horz" lIns="96653" tIns="48327" rIns="96653" bIns="48327" rtlCol="0" anchor="b"/>
          <a:lstStyle>
            <a:lvl1pPr algn="r">
              <a:defRPr sz="1200"/>
            </a:lvl1pPr>
          </a:lstStyle>
          <a:p>
            <a:fld id="{768AE0C9-8352-4CFB-A16D-DC667C1C52A3}" type="slidenum">
              <a:rPr lang="en-US" smtClean="0"/>
              <a:t>‹#›</a:t>
            </a:fld>
            <a:endParaRPr lang="en-US"/>
          </a:p>
        </p:txBody>
      </p:sp>
    </p:spTree>
    <p:extLst>
      <p:ext uri="{BB962C8B-B14F-4D97-AF65-F5344CB8AC3E}">
        <p14:creationId xmlns:p14="http://schemas.microsoft.com/office/powerpoint/2010/main" val="1215455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8B475EA9-3106-468E-8FA8-ECA1552E00CE}" type="datetimeFigureOut">
              <a:rPr lang="en-US" smtClean="0"/>
              <a:t>9/20/2022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F6E5FAD7-9DED-4D9C-A967-5E48B580B0E2}" type="slidenum">
              <a:rPr lang="en-US" smtClean="0"/>
              <a:t>‹#›</a:t>
            </a:fld>
            <a:endParaRPr lang="en-US"/>
          </a:p>
        </p:txBody>
      </p:sp>
    </p:spTree>
    <p:extLst>
      <p:ext uri="{BB962C8B-B14F-4D97-AF65-F5344CB8AC3E}">
        <p14:creationId xmlns:p14="http://schemas.microsoft.com/office/powerpoint/2010/main" val="2481571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E5FAD7-9DED-4D9C-A967-5E48B580B0E2}" type="slidenum">
              <a:rPr lang="en-US" smtClean="0"/>
              <a:t>1</a:t>
            </a:fld>
            <a:endParaRPr lang="en-US"/>
          </a:p>
        </p:txBody>
      </p:sp>
    </p:spTree>
    <p:extLst>
      <p:ext uri="{BB962C8B-B14F-4D97-AF65-F5344CB8AC3E}">
        <p14:creationId xmlns:p14="http://schemas.microsoft.com/office/powerpoint/2010/main" val="2717946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F4B42D-463B-4697-9DD6-9F462BC484AD}" type="slidenum">
              <a:rPr lang="en-US" smtClean="0"/>
              <a:t>11</a:t>
            </a:fld>
            <a:endParaRPr lang="en-US"/>
          </a:p>
        </p:txBody>
      </p:sp>
    </p:spTree>
    <p:extLst>
      <p:ext uri="{BB962C8B-B14F-4D97-AF65-F5344CB8AC3E}">
        <p14:creationId xmlns:p14="http://schemas.microsoft.com/office/powerpoint/2010/main" val="1288564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F4B42D-463B-4697-9DD6-9F462BC484AD}" type="slidenum">
              <a:rPr lang="en-US" smtClean="0"/>
              <a:t>12</a:t>
            </a:fld>
            <a:endParaRPr lang="en-US"/>
          </a:p>
        </p:txBody>
      </p:sp>
    </p:spTree>
    <p:extLst>
      <p:ext uri="{BB962C8B-B14F-4D97-AF65-F5344CB8AC3E}">
        <p14:creationId xmlns:p14="http://schemas.microsoft.com/office/powerpoint/2010/main" val="2693805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F4B42D-463B-4697-9DD6-9F462BC484AD}" type="slidenum">
              <a:rPr lang="en-US" smtClean="0"/>
              <a:t>13</a:t>
            </a:fld>
            <a:endParaRPr lang="en-US"/>
          </a:p>
        </p:txBody>
      </p:sp>
    </p:spTree>
    <p:extLst>
      <p:ext uri="{BB962C8B-B14F-4D97-AF65-F5344CB8AC3E}">
        <p14:creationId xmlns:p14="http://schemas.microsoft.com/office/powerpoint/2010/main" val="3940062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F4B42D-463B-4697-9DD6-9F462BC484AD}" type="slidenum">
              <a:rPr lang="en-US" smtClean="0"/>
              <a:t>14</a:t>
            </a:fld>
            <a:endParaRPr lang="en-US"/>
          </a:p>
        </p:txBody>
      </p:sp>
    </p:spTree>
    <p:extLst>
      <p:ext uri="{BB962C8B-B14F-4D97-AF65-F5344CB8AC3E}">
        <p14:creationId xmlns:p14="http://schemas.microsoft.com/office/powerpoint/2010/main" val="726457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F4B42D-463B-4697-9DD6-9F462BC484AD}" type="slidenum">
              <a:rPr lang="en-US" smtClean="0"/>
              <a:t>15</a:t>
            </a:fld>
            <a:endParaRPr lang="en-US"/>
          </a:p>
        </p:txBody>
      </p:sp>
    </p:spTree>
    <p:extLst>
      <p:ext uri="{BB962C8B-B14F-4D97-AF65-F5344CB8AC3E}">
        <p14:creationId xmlns:p14="http://schemas.microsoft.com/office/powerpoint/2010/main" val="591709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F4B42D-463B-4697-9DD6-9F462BC484AD}" type="slidenum">
              <a:rPr lang="en-US" smtClean="0"/>
              <a:t>16</a:t>
            </a:fld>
            <a:endParaRPr lang="en-US"/>
          </a:p>
        </p:txBody>
      </p:sp>
    </p:spTree>
    <p:extLst>
      <p:ext uri="{BB962C8B-B14F-4D97-AF65-F5344CB8AC3E}">
        <p14:creationId xmlns:p14="http://schemas.microsoft.com/office/powerpoint/2010/main" val="888116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$500K Construction budget.  Look for ways to partner with the HOA for work above the City’s budget to increase the economies of scale</a:t>
            </a:r>
          </a:p>
        </p:txBody>
      </p:sp>
      <p:sp>
        <p:nvSpPr>
          <p:cNvPr id="4" name="Slide Number Placeholder 3"/>
          <p:cNvSpPr>
            <a:spLocks noGrp="1"/>
          </p:cNvSpPr>
          <p:nvPr>
            <p:ph type="sldNum" sz="quarter" idx="5"/>
          </p:nvPr>
        </p:nvSpPr>
        <p:spPr/>
        <p:txBody>
          <a:bodyPr/>
          <a:lstStyle/>
          <a:p>
            <a:fld id="{F6E5FAD7-9DED-4D9C-A967-5E48B580B0E2}" type="slidenum">
              <a:rPr lang="en-US" smtClean="0"/>
              <a:t>17</a:t>
            </a:fld>
            <a:endParaRPr lang="en-US"/>
          </a:p>
        </p:txBody>
      </p:sp>
    </p:spTree>
    <p:extLst>
      <p:ext uri="{BB962C8B-B14F-4D97-AF65-F5344CB8AC3E}">
        <p14:creationId xmlns:p14="http://schemas.microsoft.com/office/powerpoint/2010/main" val="3654791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Take</a:t>
            </a:r>
            <a:r>
              <a:rPr lang="en-US" baseline="0"/>
              <a:t> questions.</a:t>
            </a:r>
          </a:p>
          <a:p>
            <a:r>
              <a:rPr lang="en-US" baseline="0"/>
              <a:t>Staff will stick around if you want to ask questions in person or point out areas of concern.</a:t>
            </a:r>
            <a:endParaRPr lang="en-US"/>
          </a:p>
        </p:txBody>
      </p:sp>
      <p:sp>
        <p:nvSpPr>
          <p:cNvPr id="4" name="Slide Number Placeholder 3"/>
          <p:cNvSpPr>
            <a:spLocks noGrp="1"/>
          </p:cNvSpPr>
          <p:nvPr>
            <p:ph type="sldNum" sz="quarter" idx="10"/>
          </p:nvPr>
        </p:nvSpPr>
        <p:spPr/>
        <p:txBody>
          <a:bodyPr/>
          <a:lstStyle/>
          <a:p>
            <a:fld id="{4FF4B42D-463B-4697-9DD6-9F462BC484AD}" type="slidenum">
              <a:rPr lang="en-US" smtClean="0"/>
              <a:t>18</a:t>
            </a:fld>
            <a:endParaRPr lang="en-US"/>
          </a:p>
        </p:txBody>
      </p:sp>
    </p:spTree>
    <p:extLst>
      <p:ext uri="{BB962C8B-B14F-4D97-AF65-F5344CB8AC3E}">
        <p14:creationId xmlns:p14="http://schemas.microsoft.com/office/powerpoint/2010/main" val="3765473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F4B42D-463B-4697-9DD6-9F462BC484AD}" type="slidenum">
              <a:rPr lang="en-US" smtClean="0"/>
              <a:t>19</a:t>
            </a:fld>
            <a:endParaRPr lang="en-US"/>
          </a:p>
        </p:txBody>
      </p:sp>
    </p:spTree>
    <p:extLst>
      <p:ext uri="{BB962C8B-B14F-4D97-AF65-F5344CB8AC3E}">
        <p14:creationId xmlns:p14="http://schemas.microsoft.com/office/powerpoint/2010/main" val="1263831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F4B42D-463B-4697-9DD6-9F462BC484AD}" type="slidenum">
              <a:rPr lang="en-US" smtClean="0"/>
              <a:t>2</a:t>
            </a:fld>
            <a:endParaRPr lang="en-US"/>
          </a:p>
        </p:txBody>
      </p:sp>
    </p:spTree>
    <p:extLst>
      <p:ext uri="{BB962C8B-B14F-4D97-AF65-F5344CB8AC3E}">
        <p14:creationId xmlns:p14="http://schemas.microsoft.com/office/powerpoint/2010/main" val="3233593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F4B42D-463B-4697-9DD6-9F462BC484AD}" type="slidenum">
              <a:rPr lang="en-US" smtClean="0"/>
              <a:t>3</a:t>
            </a:fld>
            <a:endParaRPr lang="en-US"/>
          </a:p>
        </p:txBody>
      </p:sp>
    </p:spTree>
    <p:extLst>
      <p:ext uri="{BB962C8B-B14F-4D97-AF65-F5344CB8AC3E}">
        <p14:creationId xmlns:p14="http://schemas.microsoft.com/office/powerpoint/2010/main" val="2078662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E5FAD7-9DED-4D9C-A967-5E48B580B0E2}" type="slidenum">
              <a:rPr lang="en-US" smtClean="0"/>
              <a:t>4</a:t>
            </a:fld>
            <a:endParaRPr lang="en-US"/>
          </a:p>
        </p:txBody>
      </p:sp>
    </p:spTree>
    <p:extLst>
      <p:ext uri="{BB962C8B-B14F-4D97-AF65-F5344CB8AC3E}">
        <p14:creationId xmlns:p14="http://schemas.microsoft.com/office/powerpoint/2010/main" val="3898387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development was constructed before many of the current storm water management best practices were utilized.  Recent stormwater modeling has identified the potential that some properties have higher flood risk than others, but tangible flood risk reduction cannot be had without significantly impacting the nature of the neighborhood.  </a:t>
            </a:r>
          </a:p>
          <a:p>
            <a:endParaRPr lang="en-US"/>
          </a:p>
          <a:p>
            <a:r>
              <a:rPr lang="en-US"/>
              <a:t>With the entirty of the design, Barr will model the improvements to ensure no adverse impacts are pushed to properties. </a:t>
            </a:r>
          </a:p>
          <a:p>
            <a:endParaRPr lang="en-US"/>
          </a:p>
        </p:txBody>
      </p:sp>
      <p:sp>
        <p:nvSpPr>
          <p:cNvPr id="4" name="Slide Number Placeholder 3"/>
          <p:cNvSpPr>
            <a:spLocks noGrp="1"/>
          </p:cNvSpPr>
          <p:nvPr>
            <p:ph type="sldNum" sz="quarter" idx="5"/>
          </p:nvPr>
        </p:nvSpPr>
        <p:spPr/>
        <p:txBody>
          <a:bodyPr/>
          <a:lstStyle/>
          <a:p>
            <a:fld id="{F6E5FAD7-9DED-4D9C-A967-5E48B580B0E2}" type="slidenum">
              <a:rPr lang="en-US" smtClean="0"/>
              <a:t>5</a:t>
            </a:fld>
            <a:endParaRPr lang="en-US"/>
          </a:p>
        </p:txBody>
      </p:sp>
    </p:spTree>
    <p:extLst>
      <p:ext uri="{BB962C8B-B14F-4D97-AF65-F5344CB8AC3E}">
        <p14:creationId xmlns:p14="http://schemas.microsoft.com/office/powerpoint/2010/main" val="785480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F4B42D-463B-4697-9DD6-9F462BC484AD}" type="slidenum">
              <a:rPr lang="en-US" smtClean="0"/>
              <a:t>6</a:t>
            </a:fld>
            <a:endParaRPr lang="en-US"/>
          </a:p>
        </p:txBody>
      </p:sp>
    </p:spTree>
    <p:extLst>
      <p:ext uri="{BB962C8B-B14F-4D97-AF65-F5344CB8AC3E}">
        <p14:creationId xmlns:p14="http://schemas.microsoft.com/office/powerpoint/2010/main" val="2360041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F4B42D-463B-4697-9DD6-9F462BC484AD}" type="slidenum">
              <a:rPr lang="en-US" smtClean="0"/>
              <a:t>7</a:t>
            </a:fld>
            <a:endParaRPr lang="en-US"/>
          </a:p>
        </p:txBody>
      </p:sp>
    </p:spTree>
    <p:extLst>
      <p:ext uri="{BB962C8B-B14F-4D97-AF65-F5344CB8AC3E}">
        <p14:creationId xmlns:p14="http://schemas.microsoft.com/office/powerpoint/2010/main" val="3445891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F4B42D-463B-4697-9DD6-9F462BC484AD}" type="slidenum">
              <a:rPr lang="en-US" smtClean="0"/>
              <a:t>9</a:t>
            </a:fld>
            <a:endParaRPr lang="en-US"/>
          </a:p>
        </p:txBody>
      </p:sp>
    </p:spTree>
    <p:extLst>
      <p:ext uri="{BB962C8B-B14F-4D97-AF65-F5344CB8AC3E}">
        <p14:creationId xmlns:p14="http://schemas.microsoft.com/office/powerpoint/2010/main" val="670018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F4B42D-463B-4697-9DD6-9F462BC484AD}" type="slidenum">
              <a:rPr lang="en-US" smtClean="0"/>
              <a:t>10</a:t>
            </a:fld>
            <a:endParaRPr lang="en-US"/>
          </a:p>
        </p:txBody>
      </p:sp>
    </p:spTree>
    <p:extLst>
      <p:ext uri="{BB962C8B-B14F-4D97-AF65-F5344CB8AC3E}">
        <p14:creationId xmlns:p14="http://schemas.microsoft.com/office/powerpoint/2010/main" val="27580721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7" y="0"/>
            <a:ext cx="12190469" cy="6858854"/>
          </a:xfrm>
          <a:prstGeom prst="rect">
            <a:avLst/>
          </a:prstGeom>
        </p:spPr>
      </p:pic>
      <p:sp>
        <p:nvSpPr>
          <p:cNvPr id="2" name="Title 1"/>
          <p:cNvSpPr>
            <a:spLocks noGrp="1"/>
          </p:cNvSpPr>
          <p:nvPr>
            <p:ph type="ctrTitle"/>
          </p:nvPr>
        </p:nvSpPr>
        <p:spPr>
          <a:xfrm>
            <a:off x="4220308" y="4264264"/>
            <a:ext cx="7643446" cy="501649"/>
          </a:xfrm>
        </p:spPr>
        <p:txBody>
          <a:bodyPr anchor="b">
            <a:noAutofit/>
          </a:bodyPr>
          <a:lstStyle>
            <a:lvl1pPr algn="r">
              <a:defRPr sz="2800" b="1">
                <a:solidFill>
                  <a:schemeClr val="bg1"/>
                </a:solidFill>
                <a:latin typeface="Trebuchet MS" panose="020B0603020202020204" pitchFamily="34" charset="0"/>
              </a:defRPr>
            </a:lvl1pPr>
          </a:lstStyle>
          <a:p>
            <a:r>
              <a:rPr lang="en-US"/>
              <a:t>Click to edit Master title style</a:t>
            </a:r>
          </a:p>
        </p:txBody>
      </p:sp>
      <p:sp>
        <p:nvSpPr>
          <p:cNvPr id="3" name="Subtitle 2"/>
          <p:cNvSpPr>
            <a:spLocks noGrp="1"/>
          </p:cNvSpPr>
          <p:nvPr>
            <p:ph type="subTitle" idx="1"/>
          </p:nvPr>
        </p:nvSpPr>
        <p:spPr>
          <a:xfrm>
            <a:off x="2719754" y="4741480"/>
            <a:ext cx="9144000" cy="331683"/>
          </a:xfrm>
        </p:spPr>
        <p:txBody>
          <a:bodyPr>
            <a:noAutofit/>
          </a:bodyPr>
          <a:lstStyle>
            <a:lvl1pPr marL="0" indent="0" algn="r">
              <a:buNone/>
              <a:defRPr sz="200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C076117-38AC-4F80-BC9E-8176D34C1AD0}"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EE49BC-0E4D-406A-B507-8F9EE70C9E73}" type="slidenum">
              <a:rPr lang="en-US" smtClean="0"/>
              <a:t>‹#›</a:t>
            </a:fld>
            <a:endParaRPr lang="en-US"/>
          </a:p>
        </p:txBody>
      </p:sp>
    </p:spTree>
    <p:extLst>
      <p:ext uri="{BB962C8B-B14F-4D97-AF65-F5344CB8AC3E}">
        <p14:creationId xmlns:p14="http://schemas.microsoft.com/office/powerpoint/2010/main" val="3806580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076117-38AC-4F80-BC9E-8176D34C1AD0}"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EE49BC-0E4D-406A-B507-8F9EE70C9E73}" type="slidenum">
              <a:rPr lang="en-US" smtClean="0"/>
              <a:t>‹#›</a:t>
            </a:fld>
            <a:endParaRPr lang="en-US"/>
          </a:p>
        </p:txBody>
      </p:sp>
    </p:spTree>
    <p:extLst>
      <p:ext uri="{BB962C8B-B14F-4D97-AF65-F5344CB8AC3E}">
        <p14:creationId xmlns:p14="http://schemas.microsoft.com/office/powerpoint/2010/main" val="3129150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076117-38AC-4F80-BC9E-8176D34C1AD0}"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EE49BC-0E4D-406A-B507-8F9EE70C9E73}" type="slidenum">
              <a:rPr lang="en-US" smtClean="0"/>
              <a:t>‹#›</a:t>
            </a:fld>
            <a:endParaRPr lang="en-US"/>
          </a:p>
        </p:txBody>
      </p:sp>
    </p:spTree>
    <p:extLst>
      <p:ext uri="{BB962C8B-B14F-4D97-AF65-F5344CB8AC3E}">
        <p14:creationId xmlns:p14="http://schemas.microsoft.com/office/powerpoint/2010/main" val="301886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05313"/>
          </a:xfrm>
        </p:spPr>
        <p:txBody>
          <a:bodyPr>
            <a:noAutofit/>
          </a:bodyPr>
          <a:lstStyle>
            <a:lvl1pPr>
              <a:defRPr sz="3200">
                <a:latin typeface="Trebuchet MS" panose="020B0603020202020204" pitchFamily="34" charset="0"/>
              </a:defRPr>
            </a:lvl1pPr>
          </a:lstStyle>
          <a:p>
            <a:r>
              <a:rPr lang="en-US"/>
              <a:t>Click to edit Master title style</a:t>
            </a:r>
          </a:p>
        </p:txBody>
      </p:sp>
      <p:sp>
        <p:nvSpPr>
          <p:cNvPr id="3" name="Content Placeholder 2"/>
          <p:cNvSpPr>
            <a:spLocks noGrp="1"/>
          </p:cNvSpPr>
          <p:nvPr>
            <p:ph idx="1"/>
          </p:nvPr>
        </p:nvSpPr>
        <p:spPr>
          <a:xfrm>
            <a:off x="838200" y="1116623"/>
            <a:ext cx="10515600" cy="50603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076117-38AC-4F80-BC9E-8176D34C1AD0}"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EE49BC-0E4D-406A-B507-8F9EE70C9E73}"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535846"/>
            <a:ext cx="12192000" cy="1322155"/>
          </a:xfrm>
          <a:prstGeom prst="rect">
            <a:avLst/>
          </a:prstGeom>
        </p:spPr>
      </p:pic>
    </p:spTree>
    <p:extLst>
      <p:ext uri="{BB962C8B-B14F-4D97-AF65-F5344CB8AC3E}">
        <p14:creationId xmlns:p14="http://schemas.microsoft.com/office/powerpoint/2010/main" val="3504786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076117-38AC-4F80-BC9E-8176D34C1AD0}"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EE49BC-0E4D-406A-B507-8F9EE70C9E73}" type="slidenum">
              <a:rPr lang="en-US" smtClean="0"/>
              <a:t>‹#›</a:t>
            </a:fld>
            <a:endParaRPr lang="en-US"/>
          </a:p>
        </p:txBody>
      </p:sp>
    </p:spTree>
    <p:extLst>
      <p:ext uri="{BB962C8B-B14F-4D97-AF65-F5344CB8AC3E}">
        <p14:creationId xmlns:p14="http://schemas.microsoft.com/office/powerpoint/2010/main" val="254912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11345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11345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076117-38AC-4F80-BC9E-8176D34C1AD0}" type="datetimeFigureOut">
              <a:rPr lang="en-US" smtClean="0"/>
              <a:t>9/20/2022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EE49BC-0E4D-406A-B507-8F9EE70C9E73}" type="slidenum">
              <a:rPr lang="en-US" smtClean="0"/>
              <a:t>‹#›</a:t>
            </a:fld>
            <a:endParaRPr lang="en-US"/>
          </a:p>
        </p:txBody>
      </p:sp>
      <p:sp>
        <p:nvSpPr>
          <p:cNvPr id="8" name="Title 1"/>
          <p:cNvSpPr txBox="1">
            <a:spLocks/>
          </p:cNvSpPr>
          <p:nvPr userDrawn="1"/>
        </p:nvSpPr>
        <p:spPr>
          <a:xfrm>
            <a:off x="838200" y="365125"/>
            <a:ext cx="10515600" cy="505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Trebuchet MS" panose="020B0603020202020204" pitchFamily="34" charset="0"/>
                <a:ea typeface="+mj-ea"/>
                <a:cs typeface="+mj-cs"/>
              </a:defRPr>
            </a:lvl1pPr>
          </a:lstStyle>
          <a:p>
            <a:r>
              <a:rPr lang="en-US" sz="3200"/>
              <a:t>Click to edit Master title style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535846"/>
            <a:ext cx="12192000" cy="1322155"/>
          </a:xfrm>
          <a:prstGeom prst="rect">
            <a:avLst/>
          </a:prstGeom>
        </p:spPr>
      </p:pic>
    </p:spTree>
    <p:extLst>
      <p:ext uri="{BB962C8B-B14F-4D97-AF65-F5344CB8AC3E}">
        <p14:creationId xmlns:p14="http://schemas.microsoft.com/office/powerpoint/2010/main" val="740276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076117-38AC-4F80-BC9E-8176D34C1AD0}" type="datetimeFigureOut">
              <a:rPr lang="en-US" smtClean="0"/>
              <a:t>9/20/2022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EE49BC-0E4D-406A-B507-8F9EE70C9E73}" type="slidenum">
              <a:rPr lang="en-US" smtClean="0"/>
              <a:t>‹#›</a:t>
            </a:fld>
            <a:endParaRPr lang="en-US"/>
          </a:p>
        </p:txBody>
      </p:sp>
    </p:spTree>
    <p:extLst>
      <p:ext uri="{BB962C8B-B14F-4D97-AF65-F5344CB8AC3E}">
        <p14:creationId xmlns:p14="http://schemas.microsoft.com/office/powerpoint/2010/main" val="2923831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076117-38AC-4F80-BC9E-8176D34C1AD0}" type="datetimeFigureOut">
              <a:rPr lang="en-US" smtClean="0"/>
              <a:t>9/20/2022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EE49BC-0E4D-406A-B507-8F9EE70C9E73}" type="slidenum">
              <a:rPr lang="en-US" smtClean="0"/>
              <a:t>‹#›</a:t>
            </a:fld>
            <a:endParaRPr lang="en-US"/>
          </a:p>
        </p:txBody>
      </p:sp>
    </p:spTree>
    <p:extLst>
      <p:ext uri="{BB962C8B-B14F-4D97-AF65-F5344CB8AC3E}">
        <p14:creationId xmlns:p14="http://schemas.microsoft.com/office/powerpoint/2010/main" val="3214203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076117-38AC-4F80-BC9E-8176D34C1AD0}" type="datetimeFigureOut">
              <a:rPr lang="en-US" smtClean="0"/>
              <a:t>9/20/2022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EE49BC-0E4D-406A-B507-8F9EE70C9E73}" type="slidenum">
              <a:rPr lang="en-US" smtClean="0"/>
              <a:t>‹#›</a:t>
            </a:fld>
            <a:endParaRPr lang="en-US"/>
          </a:p>
        </p:txBody>
      </p:sp>
    </p:spTree>
    <p:extLst>
      <p:ext uri="{BB962C8B-B14F-4D97-AF65-F5344CB8AC3E}">
        <p14:creationId xmlns:p14="http://schemas.microsoft.com/office/powerpoint/2010/main" val="2250432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076117-38AC-4F80-BC9E-8176D34C1AD0}" type="datetimeFigureOut">
              <a:rPr lang="en-US" smtClean="0"/>
              <a:t>9/20/2022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EE49BC-0E4D-406A-B507-8F9EE70C9E73}" type="slidenum">
              <a:rPr lang="en-US" smtClean="0"/>
              <a:t>‹#›</a:t>
            </a:fld>
            <a:endParaRPr lang="en-US"/>
          </a:p>
        </p:txBody>
      </p:sp>
    </p:spTree>
    <p:extLst>
      <p:ext uri="{BB962C8B-B14F-4D97-AF65-F5344CB8AC3E}">
        <p14:creationId xmlns:p14="http://schemas.microsoft.com/office/powerpoint/2010/main" val="3397292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076117-38AC-4F80-BC9E-8176D34C1AD0}" type="datetimeFigureOut">
              <a:rPr lang="en-US" smtClean="0"/>
              <a:t>9/20/2022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EE49BC-0E4D-406A-B507-8F9EE70C9E73}" type="slidenum">
              <a:rPr lang="en-US" smtClean="0"/>
              <a:t>‹#›</a:t>
            </a:fld>
            <a:endParaRPr lang="en-US"/>
          </a:p>
        </p:txBody>
      </p:sp>
    </p:spTree>
    <p:extLst>
      <p:ext uri="{BB962C8B-B14F-4D97-AF65-F5344CB8AC3E}">
        <p14:creationId xmlns:p14="http://schemas.microsoft.com/office/powerpoint/2010/main" val="3971827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076117-38AC-4F80-BC9E-8176D34C1AD0}" type="datetimeFigureOut">
              <a:rPr lang="en-US" smtClean="0"/>
              <a:t>9/20/2022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EE49BC-0E4D-406A-B507-8F9EE70C9E73}" type="slidenum">
              <a:rPr lang="en-US" smtClean="0"/>
              <a:t>‹#›</a:t>
            </a:fld>
            <a:endParaRPr lang="en-US"/>
          </a:p>
        </p:txBody>
      </p:sp>
    </p:spTree>
    <p:extLst>
      <p:ext uri="{BB962C8B-B14F-4D97-AF65-F5344CB8AC3E}">
        <p14:creationId xmlns:p14="http://schemas.microsoft.com/office/powerpoint/2010/main" val="1897482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bscharenbroich@plymouthmn.gov"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bscharenbroich@plymouthmn.gov"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65290" y="4528137"/>
            <a:ext cx="2963274" cy="501649"/>
          </a:xfrm>
        </p:spPr>
        <p:txBody>
          <a:bodyPr>
            <a:noAutofit/>
          </a:bodyPr>
          <a:lstStyle/>
          <a:p>
            <a:r>
              <a:rPr lang="en-US" sz="2000" dirty="0"/>
              <a:t>Palmer Creek Drainage </a:t>
            </a:r>
            <a:br>
              <a:rPr lang="en-US" sz="2000" dirty="0"/>
            </a:br>
            <a:r>
              <a:rPr lang="en-US" sz="2000" dirty="0"/>
              <a:t>Improvement Project</a:t>
            </a:r>
            <a:br>
              <a:rPr lang="en-US" sz="2000" dirty="0"/>
            </a:br>
            <a:r>
              <a:rPr lang="en-US" sz="2000" dirty="0"/>
              <a:t>WR-220001</a:t>
            </a:r>
          </a:p>
        </p:txBody>
      </p:sp>
      <p:sp>
        <p:nvSpPr>
          <p:cNvPr id="3" name="Subtitle 2"/>
          <p:cNvSpPr>
            <a:spLocks noGrp="1"/>
          </p:cNvSpPr>
          <p:nvPr>
            <p:ph type="subTitle" idx="1"/>
          </p:nvPr>
        </p:nvSpPr>
        <p:spPr>
          <a:xfrm>
            <a:off x="2719754" y="4442716"/>
            <a:ext cx="9144000" cy="672492"/>
          </a:xfrm>
        </p:spPr>
        <p:txBody>
          <a:bodyPr>
            <a:normAutofit/>
          </a:bodyPr>
          <a:lstStyle/>
          <a:p>
            <a:endParaRPr lang="en-US" dirty="0"/>
          </a:p>
          <a:p>
            <a:endParaRPr lang="en-US" dirty="0"/>
          </a:p>
          <a:p>
            <a:endParaRPr lang="en-US" dirty="0"/>
          </a:p>
        </p:txBody>
      </p:sp>
      <p:pic>
        <p:nvPicPr>
          <p:cNvPr id="7" name="Picture 6" descr="Graphical user interface, text, application&#10;&#10;Description automatically generated">
            <a:extLst>
              <a:ext uri="{FF2B5EF4-FFF2-40B4-BE49-F238E27FC236}">
                <a16:creationId xmlns:a16="http://schemas.microsoft.com/office/drawing/2014/main" id="{1350848C-AD6C-4A4B-A1C7-79C6A01A10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371" y="5432107"/>
            <a:ext cx="3682877" cy="843736"/>
          </a:xfrm>
          <a:prstGeom prst="rect">
            <a:avLst/>
          </a:prstGeom>
        </p:spPr>
      </p:pic>
    </p:spTree>
    <p:extLst>
      <p:ext uri="{BB962C8B-B14F-4D97-AF65-F5344CB8AC3E}">
        <p14:creationId xmlns:p14="http://schemas.microsoft.com/office/powerpoint/2010/main" val="1050236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3065005" y="71019"/>
            <a:ext cx="6061989" cy="771425"/>
          </a:xfrm>
        </p:spPr>
        <p:txBody>
          <a:bodyPr/>
          <a:lstStyle/>
          <a:p>
            <a:r>
              <a:rPr lang="en-US" dirty="0"/>
              <a:t>Pond Dredging &amp; Maintenance</a:t>
            </a:r>
          </a:p>
        </p:txBody>
      </p:sp>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209984" y="1037754"/>
            <a:ext cx="5640400" cy="42825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920026" y="1037753"/>
            <a:ext cx="5710042" cy="4282531"/>
          </a:xfrm>
          <a:prstGeom prst="rect">
            <a:avLst/>
          </a:prstGeom>
          <a:ln>
            <a:solidFill>
              <a:schemeClr val="tx1"/>
            </a:solidFill>
          </a:ln>
        </p:spPr>
      </p:pic>
    </p:spTree>
    <p:extLst>
      <p:ext uri="{BB962C8B-B14F-4D97-AF65-F5344CB8AC3E}">
        <p14:creationId xmlns:p14="http://schemas.microsoft.com/office/powerpoint/2010/main" val="2679674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836656" y="0"/>
            <a:ext cx="4021594" cy="771425"/>
          </a:xfrm>
        </p:spPr>
        <p:txBody>
          <a:bodyPr/>
          <a:lstStyle/>
          <a:p>
            <a:r>
              <a:rPr lang="en-US" dirty="0"/>
              <a:t>Rock Check Dam</a:t>
            </a:r>
          </a:p>
        </p:txBody>
      </p:sp>
      <p:pic>
        <p:nvPicPr>
          <p:cNvPr id="3" name="Picture 2" descr="A picture containing tree, outdoor, ground, rock&#10;&#10;Description automatically generated">
            <a:extLst>
              <a:ext uri="{FF2B5EF4-FFF2-40B4-BE49-F238E27FC236}">
                <a16:creationId xmlns:a16="http://schemas.microsoft.com/office/drawing/2014/main" id="{28E47292-D352-F673-F5B9-E63D721BE5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4586" y="1046559"/>
            <a:ext cx="6035675" cy="4526756"/>
          </a:xfrm>
          <a:prstGeom prst="rect">
            <a:avLst/>
          </a:prstGeom>
        </p:spPr>
      </p:pic>
      <p:pic>
        <p:nvPicPr>
          <p:cNvPr id="7" name="Picture 6" descr="A picture containing tree, outdoor, plant&#10;&#10;Description automatically generated">
            <a:extLst>
              <a:ext uri="{FF2B5EF4-FFF2-40B4-BE49-F238E27FC236}">
                <a16:creationId xmlns:a16="http://schemas.microsoft.com/office/drawing/2014/main" id="{37C4AC92-998D-3602-2CCC-FE6E35E62A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75988" y="806206"/>
            <a:ext cx="5362127" cy="4021595"/>
          </a:xfrm>
          <a:prstGeom prst="rect">
            <a:avLst/>
          </a:prstGeom>
        </p:spPr>
      </p:pic>
      <p:sp>
        <p:nvSpPr>
          <p:cNvPr id="8" name="Oval 7">
            <a:extLst>
              <a:ext uri="{FF2B5EF4-FFF2-40B4-BE49-F238E27FC236}">
                <a16:creationId xmlns:a16="http://schemas.microsoft.com/office/drawing/2014/main" id="{43D3DB5F-57A5-BB6F-0C8F-1A92F637D449}"/>
              </a:ext>
            </a:extLst>
          </p:cNvPr>
          <p:cNvSpPr/>
          <p:nvPr/>
        </p:nvSpPr>
        <p:spPr>
          <a:xfrm>
            <a:off x="661687" y="2817003"/>
            <a:ext cx="3264629" cy="146685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3DF7DE8-C396-C0FB-E58C-C942807B5BB8}"/>
              </a:ext>
            </a:extLst>
          </p:cNvPr>
          <p:cNvSpPr/>
          <p:nvPr/>
        </p:nvSpPr>
        <p:spPr>
          <a:xfrm>
            <a:off x="6162675" y="2466975"/>
            <a:ext cx="3524249" cy="153352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1355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82543B-168F-53CF-F11A-25C14FA709A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38588" y="41988"/>
            <a:ext cx="10468946" cy="6774023"/>
          </a:xfrm>
          <a:prstGeom prst="rect">
            <a:avLst/>
          </a:prstGeom>
        </p:spPr>
      </p:pic>
    </p:spTree>
    <p:extLst>
      <p:ext uri="{BB962C8B-B14F-4D97-AF65-F5344CB8AC3E}">
        <p14:creationId xmlns:p14="http://schemas.microsoft.com/office/powerpoint/2010/main" val="31858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82543B-168F-53CF-F11A-25C14FA709A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9710" y="41988"/>
            <a:ext cx="10468946" cy="6774023"/>
          </a:xfrm>
          <a:prstGeom prst="rect">
            <a:avLst/>
          </a:prstGeom>
        </p:spPr>
      </p:pic>
      <p:sp>
        <p:nvSpPr>
          <p:cNvPr id="5" name="TextBox 4">
            <a:extLst>
              <a:ext uri="{FF2B5EF4-FFF2-40B4-BE49-F238E27FC236}">
                <a16:creationId xmlns:a16="http://schemas.microsoft.com/office/drawing/2014/main" id="{12D3A977-E103-78DF-341E-9E21CC63FA7E}"/>
              </a:ext>
            </a:extLst>
          </p:cNvPr>
          <p:cNvSpPr txBox="1"/>
          <p:nvPr/>
        </p:nvSpPr>
        <p:spPr>
          <a:xfrm>
            <a:off x="1771650" y="2782668"/>
            <a:ext cx="1342694" cy="584775"/>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1600" b="1" dirty="0"/>
              <a:t>1</a:t>
            </a:r>
          </a:p>
          <a:p>
            <a:pPr algn="ctr"/>
            <a:r>
              <a:rPr lang="en-US" sz="1600" b="1" dirty="0"/>
              <a:t>SW Channel</a:t>
            </a:r>
          </a:p>
        </p:txBody>
      </p:sp>
      <p:sp>
        <p:nvSpPr>
          <p:cNvPr id="9" name="Rectangle: Rounded Corners 8">
            <a:extLst>
              <a:ext uri="{FF2B5EF4-FFF2-40B4-BE49-F238E27FC236}">
                <a16:creationId xmlns:a16="http://schemas.microsoft.com/office/drawing/2014/main" id="{D45E4B1C-2753-2EB4-FE58-E88BFD97C386}"/>
              </a:ext>
            </a:extLst>
          </p:cNvPr>
          <p:cNvSpPr/>
          <p:nvPr/>
        </p:nvSpPr>
        <p:spPr>
          <a:xfrm rot="20051431">
            <a:off x="5180323" y="2938669"/>
            <a:ext cx="1044606" cy="2433793"/>
          </a:xfrm>
          <a:prstGeom prst="round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DF9B8B79-ECDC-FA0D-A115-0C106DEDE44B}"/>
              </a:ext>
            </a:extLst>
          </p:cNvPr>
          <p:cNvSpPr/>
          <p:nvPr/>
        </p:nvSpPr>
        <p:spPr>
          <a:xfrm rot="3024124">
            <a:off x="4813186" y="1583722"/>
            <a:ext cx="729634" cy="1779185"/>
          </a:xfrm>
          <a:prstGeom prst="round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D90239A4-9F21-A539-F06A-9B25B3DB9267}"/>
              </a:ext>
            </a:extLst>
          </p:cNvPr>
          <p:cNvSpPr/>
          <p:nvPr/>
        </p:nvSpPr>
        <p:spPr>
          <a:xfrm rot="2796125">
            <a:off x="2577809" y="2528491"/>
            <a:ext cx="1044606" cy="3429633"/>
          </a:xfrm>
          <a:prstGeom prst="round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8E8B7CC-1C2A-8F9C-80FE-BDCEA33B867A}"/>
              </a:ext>
            </a:extLst>
          </p:cNvPr>
          <p:cNvSpPr txBox="1"/>
          <p:nvPr/>
        </p:nvSpPr>
        <p:spPr>
          <a:xfrm>
            <a:off x="6478051" y="1572064"/>
            <a:ext cx="1342694" cy="584775"/>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1600" b="1" dirty="0"/>
              <a:t>3</a:t>
            </a:r>
          </a:p>
          <a:p>
            <a:pPr algn="ctr"/>
            <a:r>
              <a:rPr lang="en-US" sz="1600" b="1" dirty="0"/>
              <a:t>N Channel</a:t>
            </a:r>
          </a:p>
        </p:txBody>
      </p:sp>
      <p:sp>
        <p:nvSpPr>
          <p:cNvPr id="15" name="TextBox 14">
            <a:extLst>
              <a:ext uri="{FF2B5EF4-FFF2-40B4-BE49-F238E27FC236}">
                <a16:creationId xmlns:a16="http://schemas.microsoft.com/office/drawing/2014/main" id="{7085E534-109C-C072-6EA1-E403C611B53A}"/>
              </a:ext>
            </a:extLst>
          </p:cNvPr>
          <p:cNvSpPr txBox="1"/>
          <p:nvPr/>
        </p:nvSpPr>
        <p:spPr>
          <a:xfrm>
            <a:off x="6736607" y="3863177"/>
            <a:ext cx="1342694" cy="584775"/>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1600" b="1" dirty="0"/>
              <a:t>2</a:t>
            </a:r>
          </a:p>
          <a:p>
            <a:pPr algn="ctr"/>
            <a:r>
              <a:rPr lang="en-US" sz="1600" b="1" dirty="0"/>
              <a:t>SE Channel</a:t>
            </a:r>
          </a:p>
        </p:txBody>
      </p:sp>
    </p:spTree>
    <p:extLst>
      <p:ext uri="{BB962C8B-B14F-4D97-AF65-F5344CB8AC3E}">
        <p14:creationId xmlns:p14="http://schemas.microsoft.com/office/powerpoint/2010/main" val="1027573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CDBBAC-3152-8701-6F64-3C514F94C1B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61259" y="45006"/>
            <a:ext cx="10459616" cy="6767986"/>
          </a:xfrm>
          <a:prstGeom prst="rect">
            <a:avLst/>
          </a:prstGeom>
        </p:spPr>
      </p:pic>
      <p:sp>
        <p:nvSpPr>
          <p:cNvPr id="2" name="Rectangle 1">
            <a:extLst>
              <a:ext uri="{FF2B5EF4-FFF2-40B4-BE49-F238E27FC236}">
                <a16:creationId xmlns:a16="http://schemas.microsoft.com/office/drawing/2014/main" id="{D156ABC1-2C66-F342-3100-5585C4CF8B7F}"/>
              </a:ext>
            </a:extLst>
          </p:cNvPr>
          <p:cNvSpPr/>
          <p:nvPr/>
        </p:nvSpPr>
        <p:spPr>
          <a:xfrm rot="17028276">
            <a:off x="2804716" y="2279411"/>
            <a:ext cx="111918" cy="45719"/>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E051F24-B691-9C53-CFAB-D9DFFD250C4C}"/>
              </a:ext>
            </a:extLst>
          </p:cNvPr>
          <p:cNvSpPr/>
          <p:nvPr/>
        </p:nvSpPr>
        <p:spPr>
          <a:xfrm>
            <a:off x="9278540" y="3279535"/>
            <a:ext cx="506809" cy="60565"/>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7BA41FF-5E99-D648-D0C3-236A5E5F26E9}"/>
              </a:ext>
            </a:extLst>
          </p:cNvPr>
          <p:cNvSpPr/>
          <p:nvPr/>
        </p:nvSpPr>
        <p:spPr>
          <a:xfrm rot="16200000">
            <a:off x="6909992" y="1755536"/>
            <a:ext cx="111918" cy="45719"/>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A2A0CF9-9AB9-CE87-4D09-CFFEF58E366F}"/>
              </a:ext>
            </a:extLst>
          </p:cNvPr>
          <p:cNvSpPr/>
          <p:nvPr/>
        </p:nvSpPr>
        <p:spPr>
          <a:xfrm>
            <a:off x="933450" y="1933574"/>
            <a:ext cx="209550" cy="20002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AD0BB2B-4117-883C-7905-4E61A6028FD6}"/>
              </a:ext>
            </a:extLst>
          </p:cNvPr>
          <p:cNvSpPr txBox="1"/>
          <p:nvPr/>
        </p:nvSpPr>
        <p:spPr>
          <a:xfrm>
            <a:off x="638175" y="2618212"/>
            <a:ext cx="1230630" cy="661323"/>
          </a:xfrm>
          <a:prstGeom prst="rect">
            <a:avLst/>
          </a:prstGeom>
          <a:noFill/>
        </p:spPr>
        <p:txBody>
          <a:bodyPr wrap="square" rtlCol="0">
            <a:spAutoFit/>
          </a:bodyPr>
          <a:lstStyle/>
          <a:p>
            <a:r>
              <a:rPr lang="en-US" dirty="0" err="1"/>
              <a:t>Sciclone</a:t>
            </a:r>
            <a:r>
              <a:rPr lang="en-US" dirty="0"/>
              <a:t> Chamber</a:t>
            </a:r>
          </a:p>
        </p:txBody>
      </p:sp>
      <p:cxnSp>
        <p:nvCxnSpPr>
          <p:cNvPr id="9" name="Straight Arrow Connector 8">
            <a:extLst>
              <a:ext uri="{FF2B5EF4-FFF2-40B4-BE49-F238E27FC236}">
                <a16:creationId xmlns:a16="http://schemas.microsoft.com/office/drawing/2014/main" id="{997D9F82-43BA-DE4E-6A9B-FE644D20A0C0}"/>
              </a:ext>
            </a:extLst>
          </p:cNvPr>
          <p:cNvCxnSpPr/>
          <p:nvPr/>
        </p:nvCxnSpPr>
        <p:spPr>
          <a:xfrm flipV="1">
            <a:off x="1038225" y="2208636"/>
            <a:ext cx="0" cy="409576"/>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sp>
        <p:nvSpPr>
          <p:cNvPr id="10" name="TextBox 9">
            <a:extLst>
              <a:ext uri="{FF2B5EF4-FFF2-40B4-BE49-F238E27FC236}">
                <a16:creationId xmlns:a16="http://schemas.microsoft.com/office/drawing/2014/main" id="{0E223B25-21F9-2132-5A50-12E844767D08}"/>
              </a:ext>
            </a:extLst>
          </p:cNvPr>
          <p:cNvSpPr txBox="1"/>
          <p:nvPr/>
        </p:nvSpPr>
        <p:spPr>
          <a:xfrm>
            <a:off x="8442655" y="4215258"/>
            <a:ext cx="1342694" cy="584775"/>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1600" b="1" dirty="0"/>
              <a:t>1</a:t>
            </a:r>
          </a:p>
          <a:p>
            <a:pPr algn="ctr"/>
            <a:r>
              <a:rPr lang="en-US" sz="1600" b="1" dirty="0"/>
              <a:t>SW Channel</a:t>
            </a:r>
          </a:p>
        </p:txBody>
      </p:sp>
    </p:spTree>
    <p:extLst>
      <p:ext uri="{BB962C8B-B14F-4D97-AF65-F5344CB8AC3E}">
        <p14:creationId xmlns:p14="http://schemas.microsoft.com/office/powerpoint/2010/main" val="2040228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CDBBAC-3152-8701-6F64-3C514F94C1B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61260" y="45006"/>
            <a:ext cx="10459614" cy="6767986"/>
          </a:xfrm>
          <a:prstGeom prst="rect">
            <a:avLst/>
          </a:prstGeom>
        </p:spPr>
      </p:pic>
      <p:sp>
        <p:nvSpPr>
          <p:cNvPr id="2" name="Rectangle 1">
            <a:extLst>
              <a:ext uri="{FF2B5EF4-FFF2-40B4-BE49-F238E27FC236}">
                <a16:creationId xmlns:a16="http://schemas.microsoft.com/office/drawing/2014/main" id="{4BBDA264-02B3-7620-9258-57AD1CEE39BF}"/>
              </a:ext>
            </a:extLst>
          </p:cNvPr>
          <p:cNvSpPr/>
          <p:nvPr/>
        </p:nvSpPr>
        <p:spPr>
          <a:xfrm>
            <a:off x="9248775" y="3252788"/>
            <a:ext cx="514350" cy="61912"/>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26C6DA5-1C72-1BF8-0FDD-309B8DD1CEF9}"/>
              </a:ext>
            </a:extLst>
          </p:cNvPr>
          <p:cNvSpPr/>
          <p:nvPr/>
        </p:nvSpPr>
        <p:spPr>
          <a:xfrm rot="16200000">
            <a:off x="6488672" y="2095262"/>
            <a:ext cx="111918" cy="45719"/>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E554B5C-ED86-D512-847D-01AB3DED06F0}"/>
              </a:ext>
            </a:extLst>
          </p:cNvPr>
          <p:cNvSpPr/>
          <p:nvPr/>
        </p:nvSpPr>
        <p:spPr>
          <a:xfrm rot="16200000">
            <a:off x="6040041" y="2095261"/>
            <a:ext cx="111918" cy="45719"/>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34F29EE-349D-FBDB-2684-189520EFE045}"/>
              </a:ext>
            </a:extLst>
          </p:cNvPr>
          <p:cNvSpPr/>
          <p:nvPr/>
        </p:nvSpPr>
        <p:spPr>
          <a:xfrm rot="16200000">
            <a:off x="7014930" y="2076212"/>
            <a:ext cx="111918" cy="45719"/>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C1FE52E-C479-57B8-4D7E-B0F3A74730AB}"/>
              </a:ext>
            </a:extLst>
          </p:cNvPr>
          <p:cNvSpPr/>
          <p:nvPr/>
        </p:nvSpPr>
        <p:spPr>
          <a:xfrm rot="16200000">
            <a:off x="6793472" y="2095262"/>
            <a:ext cx="111918" cy="45719"/>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E257D8F-61ED-3A3C-17F2-F428FD1CDCB3}"/>
              </a:ext>
            </a:extLst>
          </p:cNvPr>
          <p:cNvSpPr/>
          <p:nvPr/>
        </p:nvSpPr>
        <p:spPr>
          <a:xfrm rot="16200000">
            <a:off x="7169710" y="2076211"/>
            <a:ext cx="111918" cy="45719"/>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C0F70A6-52C0-FDBB-6A99-1DB88E8A2D91}"/>
              </a:ext>
            </a:extLst>
          </p:cNvPr>
          <p:cNvSpPr/>
          <p:nvPr/>
        </p:nvSpPr>
        <p:spPr>
          <a:xfrm rot="16200000">
            <a:off x="7319733" y="2067875"/>
            <a:ext cx="111918" cy="45719"/>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79BD554-4CB5-0DB9-A8B2-85B7420384AA}"/>
              </a:ext>
            </a:extLst>
          </p:cNvPr>
          <p:cNvSpPr/>
          <p:nvPr/>
        </p:nvSpPr>
        <p:spPr>
          <a:xfrm rot="16200000">
            <a:off x="5614270" y="2039301"/>
            <a:ext cx="111918" cy="45719"/>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4E4980A-1375-5C86-74BE-16EC4D468301}"/>
              </a:ext>
            </a:extLst>
          </p:cNvPr>
          <p:cNvSpPr/>
          <p:nvPr/>
        </p:nvSpPr>
        <p:spPr>
          <a:xfrm rot="16200000">
            <a:off x="4610810" y="1964292"/>
            <a:ext cx="111918" cy="45719"/>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D6A5B48-4293-6B58-D97E-AEA655931DDE}"/>
              </a:ext>
            </a:extLst>
          </p:cNvPr>
          <p:cNvSpPr txBox="1"/>
          <p:nvPr/>
        </p:nvSpPr>
        <p:spPr>
          <a:xfrm>
            <a:off x="8420431" y="4044152"/>
            <a:ext cx="1342694" cy="584775"/>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1600" b="1" dirty="0"/>
              <a:t>2</a:t>
            </a:r>
          </a:p>
          <a:p>
            <a:pPr algn="ctr"/>
            <a:r>
              <a:rPr lang="en-US" sz="1600" b="1" dirty="0"/>
              <a:t>SE Channel</a:t>
            </a:r>
          </a:p>
        </p:txBody>
      </p:sp>
    </p:spTree>
    <p:extLst>
      <p:ext uri="{BB962C8B-B14F-4D97-AF65-F5344CB8AC3E}">
        <p14:creationId xmlns:p14="http://schemas.microsoft.com/office/powerpoint/2010/main" val="4002588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CDBBAC-3152-8701-6F64-3C514F94C1B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61260" y="45006"/>
            <a:ext cx="10459614" cy="6767986"/>
          </a:xfrm>
          <a:prstGeom prst="rect">
            <a:avLst/>
          </a:prstGeom>
        </p:spPr>
      </p:pic>
      <p:sp>
        <p:nvSpPr>
          <p:cNvPr id="2" name="Freeform: Shape 1">
            <a:extLst>
              <a:ext uri="{FF2B5EF4-FFF2-40B4-BE49-F238E27FC236}">
                <a16:creationId xmlns:a16="http://schemas.microsoft.com/office/drawing/2014/main" id="{41FDD794-D628-235A-95A0-BDDD4A334F67}"/>
              </a:ext>
            </a:extLst>
          </p:cNvPr>
          <p:cNvSpPr/>
          <p:nvPr/>
        </p:nvSpPr>
        <p:spPr>
          <a:xfrm>
            <a:off x="2397967" y="849086"/>
            <a:ext cx="1530221" cy="1119673"/>
          </a:xfrm>
          <a:custGeom>
            <a:avLst/>
            <a:gdLst>
              <a:gd name="connsiteX0" fmla="*/ 0 w 1530221"/>
              <a:gd name="connsiteY0" fmla="*/ 270587 h 1119673"/>
              <a:gd name="connsiteX1" fmla="*/ 531845 w 1530221"/>
              <a:gd name="connsiteY1" fmla="*/ 905069 h 1119673"/>
              <a:gd name="connsiteX2" fmla="*/ 690466 w 1530221"/>
              <a:gd name="connsiteY2" fmla="*/ 1054359 h 1119673"/>
              <a:gd name="connsiteX3" fmla="*/ 895739 w 1530221"/>
              <a:gd name="connsiteY3" fmla="*/ 1119673 h 1119673"/>
              <a:gd name="connsiteX4" fmla="*/ 1045029 w 1530221"/>
              <a:gd name="connsiteY4" fmla="*/ 1063690 h 1119673"/>
              <a:gd name="connsiteX5" fmla="*/ 1296955 w 1530221"/>
              <a:gd name="connsiteY5" fmla="*/ 895738 h 1119673"/>
              <a:gd name="connsiteX6" fmla="*/ 1399592 w 1530221"/>
              <a:gd name="connsiteY6" fmla="*/ 830424 h 1119673"/>
              <a:gd name="connsiteX7" fmla="*/ 1502229 w 1530221"/>
              <a:gd name="connsiteY7" fmla="*/ 727787 h 1119673"/>
              <a:gd name="connsiteX8" fmla="*/ 1530221 w 1530221"/>
              <a:gd name="connsiteY8" fmla="*/ 606490 h 1119673"/>
              <a:gd name="connsiteX9" fmla="*/ 1446245 w 1530221"/>
              <a:gd name="connsiteY9" fmla="*/ 438538 h 1119673"/>
              <a:gd name="connsiteX10" fmla="*/ 1259633 w 1530221"/>
              <a:gd name="connsiteY10" fmla="*/ 326571 h 1119673"/>
              <a:gd name="connsiteX11" fmla="*/ 1110343 w 1530221"/>
              <a:gd name="connsiteY11" fmla="*/ 270587 h 1119673"/>
              <a:gd name="connsiteX12" fmla="*/ 895739 w 1530221"/>
              <a:gd name="connsiteY12" fmla="*/ 177281 h 1119673"/>
              <a:gd name="connsiteX13" fmla="*/ 606490 w 1530221"/>
              <a:gd name="connsiteY13" fmla="*/ 74645 h 1119673"/>
              <a:gd name="connsiteX14" fmla="*/ 391886 w 1530221"/>
              <a:gd name="connsiteY14" fmla="*/ 9330 h 1119673"/>
              <a:gd name="connsiteX15" fmla="*/ 289249 w 1530221"/>
              <a:gd name="connsiteY15" fmla="*/ 0 h 1119673"/>
              <a:gd name="connsiteX16" fmla="*/ 195943 w 1530221"/>
              <a:gd name="connsiteY16" fmla="*/ 37322 h 1119673"/>
              <a:gd name="connsiteX17" fmla="*/ 121298 w 1530221"/>
              <a:gd name="connsiteY17" fmla="*/ 121298 h 1119673"/>
              <a:gd name="connsiteX18" fmla="*/ 0 w 1530221"/>
              <a:gd name="connsiteY18" fmla="*/ 270587 h 1119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0221" h="1119673">
                <a:moveTo>
                  <a:pt x="0" y="270587"/>
                </a:moveTo>
                <a:lnTo>
                  <a:pt x="531845" y="905069"/>
                </a:lnTo>
                <a:lnTo>
                  <a:pt x="690466" y="1054359"/>
                </a:lnTo>
                <a:lnTo>
                  <a:pt x="895739" y="1119673"/>
                </a:lnTo>
                <a:lnTo>
                  <a:pt x="1045029" y="1063690"/>
                </a:lnTo>
                <a:lnTo>
                  <a:pt x="1296955" y="895738"/>
                </a:lnTo>
                <a:lnTo>
                  <a:pt x="1399592" y="830424"/>
                </a:lnTo>
                <a:lnTo>
                  <a:pt x="1502229" y="727787"/>
                </a:lnTo>
                <a:lnTo>
                  <a:pt x="1530221" y="606490"/>
                </a:lnTo>
                <a:lnTo>
                  <a:pt x="1446245" y="438538"/>
                </a:lnTo>
                <a:lnTo>
                  <a:pt x="1259633" y="326571"/>
                </a:lnTo>
                <a:lnTo>
                  <a:pt x="1110343" y="270587"/>
                </a:lnTo>
                <a:lnTo>
                  <a:pt x="895739" y="177281"/>
                </a:lnTo>
                <a:lnTo>
                  <a:pt x="606490" y="74645"/>
                </a:lnTo>
                <a:lnTo>
                  <a:pt x="391886" y="9330"/>
                </a:lnTo>
                <a:lnTo>
                  <a:pt x="289249" y="0"/>
                </a:lnTo>
                <a:lnTo>
                  <a:pt x="195943" y="37322"/>
                </a:lnTo>
                <a:lnTo>
                  <a:pt x="121298" y="121298"/>
                </a:lnTo>
                <a:lnTo>
                  <a:pt x="0" y="270587"/>
                </a:lnTo>
                <a:close/>
              </a:path>
            </a:pathLst>
          </a:custGeom>
          <a:solidFill>
            <a:srgbClr val="5B9BD5">
              <a:alpha val="4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7368986D-8CAE-8138-2B64-CCAC6FFE9B82}"/>
              </a:ext>
            </a:extLst>
          </p:cNvPr>
          <p:cNvSpPr/>
          <p:nvPr/>
        </p:nvSpPr>
        <p:spPr>
          <a:xfrm rot="15124239">
            <a:off x="4322931" y="1733642"/>
            <a:ext cx="431390" cy="45719"/>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A78C7D6-8EA4-7C9E-F38A-6E86B2EEFE76}"/>
              </a:ext>
            </a:extLst>
          </p:cNvPr>
          <p:cNvSpPr/>
          <p:nvPr/>
        </p:nvSpPr>
        <p:spPr>
          <a:xfrm rot="15124239">
            <a:off x="5246785" y="1516443"/>
            <a:ext cx="259282" cy="45719"/>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67DFDB4-0F1B-595B-B653-5C7D83E3DA89}"/>
              </a:ext>
            </a:extLst>
          </p:cNvPr>
          <p:cNvSpPr/>
          <p:nvPr/>
        </p:nvSpPr>
        <p:spPr>
          <a:xfrm rot="16839049" flipV="1">
            <a:off x="1244626" y="594353"/>
            <a:ext cx="160017" cy="45719"/>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178D67F-B14A-54AC-ABC2-5B90286265BD}"/>
              </a:ext>
            </a:extLst>
          </p:cNvPr>
          <p:cNvSpPr/>
          <p:nvPr/>
        </p:nvSpPr>
        <p:spPr>
          <a:xfrm rot="1612966" flipV="1">
            <a:off x="3230406" y="2011847"/>
            <a:ext cx="102342" cy="45719"/>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FE4D185-9715-AABE-4148-5CCC44D991C5}"/>
              </a:ext>
            </a:extLst>
          </p:cNvPr>
          <p:cNvSpPr/>
          <p:nvPr/>
        </p:nvSpPr>
        <p:spPr>
          <a:xfrm rot="1612966" flipV="1">
            <a:off x="3167884" y="2142183"/>
            <a:ext cx="102342" cy="45719"/>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EB8706-DACC-3026-4D4A-B2BAD0DAA12D}"/>
              </a:ext>
            </a:extLst>
          </p:cNvPr>
          <p:cNvSpPr/>
          <p:nvPr/>
        </p:nvSpPr>
        <p:spPr>
          <a:xfrm rot="1612966" flipV="1">
            <a:off x="3111906" y="2294940"/>
            <a:ext cx="102342" cy="45719"/>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64E8EEB-E147-912C-3302-DDF7F9DF8242}"/>
              </a:ext>
            </a:extLst>
          </p:cNvPr>
          <p:cNvSpPr/>
          <p:nvPr/>
        </p:nvSpPr>
        <p:spPr>
          <a:xfrm rot="1612966" flipV="1">
            <a:off x="2999950" y="2494447"/>
            <a:ext cx="102342" cy="45719"/>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5B2E95-D84D-0D06-227D-97C0184FB840}"/>
              </a:ext>
            </a:extLst>
          </p:cNvPr>
          <p:cNvSpPr/>
          <p:nvPr/>
        </p:nvSpPr>
        <p:spPr>
          <a:xfrm rot="1612966" flipV="1">
            <a:off x="2836706" y="2749978"/>
            <a:ext cx="102342" cy="45719"/>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20E974E-2D26-F279-308A-F49BC80B2B02}"/>
              </a:ext>
            </a:extLst>
          </p:cNvPr>
          <p:cNvSpPr/>
          <p:nvPr/>
        </p:nvSpPr>
        <p:spPr>
          <a:xfrm rot="1612966" flipV="1">
            <a:off x="2617631" y="3130979"/>
            <a:ext cx="102342" cy="45719"/>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C590F8A-782E-5DAB-93A3-5D97AC4A04BE}"/>
              </a:ext>
            </a:extLst>
          </p:cNvPr>
          <p:cNvSpPr/>
          <p:nvPr/>
        </p:nvSpPr>
        <p:spPr>
          <a:xfrm rot="1612966" flipV="1">
            <a:off x="2346795" y="3502453"/>
            <a:ext cx="102342" cy="45719"/>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5F735C3-C2D1-41FD-6BA5-41CBC9D88311}"/>
              </a:ext>
            </a:extLst>
          </p:cNvPr>
          <p:cNvSpPr/>
          <p:nvPr/>
        </p:nvSpPr>
        <p:spPr>
          <a:xfrm>
            <a:off x="9254572" y="3318035"/>
            <a:ext cx="513316" cy="58578"/>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AC6A496-A92C-CF65-21F1-0F23CC0554E6}"/>
              </a:ext>
            </a:extLst>
          </p:cNvPr>
          <p:cNvSpPr txBox="1"/>
          <p:nvPr/>
        </p:nvSpPr>
        <p:spPr>
          <a:xfrm>
            <a:off x="8425194" y="4148927"/>
            <a:ext cx="1342694" cy="584775"/>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1600" b="1" dirty="0"/>
              <a:t>3</a:t>
            </a:r>
          </a:p>
          <a:p>
            <a:pPr algn="ctr"/>
            <a:r>
              <a:rPr lang="en-US" sz="1600" b="1" dirty="0"/>
              <a:t>N Channel</a:t>
            </a:r>
          </a:p>
        </p:txBody>
      </p:sp>
    </p:spTree>
    <p:extLst>
      <p:ext uri="{BB962C8B-B14F-4D97-AF65-F5344CB8AC3E}">
        <p14:creationId xmlns:p14="http://schemas.microsoft.com/office/powerpoint/2010/main" val="1311838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F9D08-D056-4300-9477-B60E9FE67C1B}"/>
              </a:ext>
            </a:extLst>
          </p:cNvPr>
          <p:cNvSpPr>
            <a:spLocks noGrp="1"/>
          </p:cNvSpPr>
          <p:nvPr>
            <p:ph type="title"/>
          </p:nvPr>
        </p:nvSpPr>
        <p:spPr>
          <a:xfrm>
            <a:off x="838200" y="295677"/>
            <a:ext cx="10515600" cy="505313"/>
          </a:xfrm>
        </p:spPr>
        <p:txBody>
          <a:bodyPr/>
          <a:lstStyle/>
          <a:p>
            <a:r>
              <a:rPr lang="en-US" sz="4000" b="1" dirty="0"/>
              <a:t>Funding Participants</a:t>
            </a:r>
          </a:p>
        </p:txBody>
      </p:sp>
      <p:sp>
        <p:nvSpPr>
          <p:cNvPr id="3" name="Content Placeholder 2">
            <a:extLst>
              <a:ext uri="{FF2B5EF4-FFF2-40B4-BE49-F238E27FC236}">
                <a16:creationId xmlns:a16="http://schemas.microsoft.com/office/drawing/2014/main" id="{7FEDDC5A-55C3-4DA0-BA6C-601D986E4CB9}"/>
              </a:ext>
            </a:extLst>
          </p:cNvPr>
          <p:cNvSpPr>
            <a:spLocks noGrp="1"/>
          </p:cNvSpPr>
          <p:nvPr>
            <p:ph idx="1"/>
          </p:nvPr>
        </p:nvSpPr>
        <p:spPr>
          <a:xfrm>
            <a:off x="931486" y="1290847"/>
            <a:ext cx="10515600" cy="5060340"/>
          </a:xfrm>
        </p:spPr>
        <p:txBody>
          <a:bodyPr>
            <a:normAutofit/>
          </a:bodyPr>
          <a:lstStyle/>
          <a:p>
            <a:pPr marL="0" indent="0">
              <a:buNone/>
            </a:pPr>
            <a:r>
              <a:rPr lang="en-US" b="1" u="sng" dirty="0">
                <a:solidFill>
                  <a:srgbClr val="0070C0"/>
                </a:solidFill>
              </a:rPr>
              <a:t>No Assessments to Property Owners</a:t>
            </a:r>
          </a:p>
          <a:p>
            <a:endParaRPr lang="en-US" dirty="0"/>
          </a:p>
          <a:p>
            <a:r>
              <a:rPr lang="en-US" dirty="0"/>
              <a:t>Shingle Creek Watershed</a:t>
            </a:r>
          </a:p>
          <a:p>
            <a:r>
              <a:rPr lang="en-US" dirty="0"/>
              <a:t>City of Plymouth</a:t>
            </a:r>
          </a:p>
          <a:p>
            <a:pPr marL="457200" lvl="1" indent="0">
              <a:buNone/>
            </a:pPr>
            <a:endParaRPr lang="en-US" b="1" u="sng" dirty="0"/>
          </a:p>
          <a:p>
            <a:endParaRPr lang="en-US" dirty="0"/>
          </a:p>
        </p:txBody>
      </p:sp>
    </p:spTree>
    <p:extLst>
      <p:ext uri="{BB962C8B-B14F-4D97-AF65-F5344CB8AC3E}">
        <p14:creationId xmlns:p14="http://schemas.microsoft.com/office/powerpoint/2010/main" val="2580369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Questions or Comments?</a:t>
            </a:r>
          </a:p>
        </p:txBody>
      </p:sp>
      <p:sp>
        <p:nvSpPr>
          <p:cNvPr id="3" name="Content Placeholder 2">
            <a:extLst>
              <a:ext uri="{FF2B5EF4-FFF2-40B4-BE49-F238E27FC236}">
                <a16:creationId xmlns:a16="http://schemas.microsoft.com/office/drawing/2014/main" id="{59F3087B-0DC8-4A8B-A28B-F63E3E70BEA0}"/>
              </a:ext>
            </a:extLst>
          </p:cNvPr>
          <p:cNvSpPr>
            <a:spLocks noGrp="1"/>
          </p:cNvSpPr>
          <p:nvPr>
            <p:ph idx="1"/>
          </p:nvPr>
        </p:nvSpPr>
        <p:spPr>
          <a:xfrm>
            <a:off x="908539" y="1354649"/>
            <a:ext cx="10515600" cy="5060340"/>
          </a:xfrm>
        </p:spPr>
        <p:txBody>
          <a:bodyPr>
            <a:normAutofit/>
          </a:bodyPr>
          <a:lstStyle/>
          <a:p>
            <a:pPr lvl="1"/>
            <a:r>
              <a:rPr lang="en-US" dirty="0"/>
              <a:t>Ben Scharenbroich, City of Plymouth - Water Resources Supervisor</a:t>
            </a:r>
          </a:p>
          <a:p>
            <a:pPr lvl="2"/>
            <a:r>
              <a:rPr lang="en-US" dirty="0">
                <a:hlinkClick r:id="rId3"/>
              </a:rPr>
              <a:t>bscharenbroich@plymouthmn.gov</a:t>
            </a:r>
            <a:endParaRPr lang="en-US" dirty="0"/>
          </a:p>
          <a:p>
            <a:pPr lvl="2"/>
            <a:r>
              <a:rPr lang="en-US" dirty="0"/>
              <a:t>(763) 509-5527</a:t>
            </a:r>
          </a:p>
          <a:p>
            <a:pPr marL="914400" lvl="2" indent="0">
              <a:buNone/>
            </a:pPr>
            <a:endParaRPr lang="en-US" dirty="0"/>
          </a:p>
          <a:p>
            <a:pPr lvl="2"/>
            <a:endParaRPr lang="en-US" dirty="0"/>
          </a:p>
          <a:p>
            <a:pPr marL="457200" lvl="1" indent="0">
              <a:buNone/>
            </a:pPr>
            <a:endParaRPr lang="en-US" dirty="0"/>
          </a:p>
        </p:txBody>
      </p:sp>
    </p:spTree>
    <p:extLst>
      <p:ext uri="{BB962C8B-B14F-4D97-AF65-F5344CB8AC3E}">
        <p14:creationId xmlns:p14="http://schemas.microsoft.com/office/powerpoint/2010/main" val="4065185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82543B-168F-53CF-F11A-25C14FA709A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9710" y="41988"/>
            <a:ext cx="10468946" cy="6774023"/>
          </a:xfrm>
          <a:prstGeom prst="rect">
            <a:avLst/>
          </a:prstGeom>
        </p:spPr>
      </p:pic>
      <p:sp>
        <p:nvSpPr>
          <p:cNvPr id="5" name="TextBox 4">
            <a:extLst>
              <a:ext uri="{FF2B5EF4-FFF2-40B4-BE49-F238E27FC236}">
                <a16:creationId xmlns:a16="http://schemas.microsoft.com/office/drawing/2014/main" id="{12D3A977-E103-78DF-341E-9E21CC63FA7E}"/>
              </a:ext>
            </a:extLst>
          </p:cNvPr>
          <p:cNvSpPr txBox="1"/>
          <p:nvPr/>
        </p:nvSpPr>
        <p:spPr>
          <a:xfrm>
            <a:off x="1771650" y="2782668"/>
            <a:ext cx="1342694" cy="584775"/>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1600" b="1" dirty="0"/>
              <a:t>1</a:t>
            </a:r>
          </a:p>
          <a:p>
            <a:pPr algn="ctr"/>
            <a:r>
              <a:rPr lang="en-US" sz="1600" b="1" dirty="0"/>
              <a:t>SW Channel</a:t>
            </a:r>
          </a:p>
        </p:txBody>
      </p:sp>
      <p:sp>
        <p:nvSpPr>
          <p:cNvPr id="9" name="Rectangle: Rounded Corners 8">
            <a:extLst>
              <a:ext uri="{FF2B5EF4-FFF2-40B4-BE49-F238E27FC236}">
                <a16:creationId xmlns:a16="http://schemas.microsoft.com/office/drawing/2014/main" id="{D45E4B1C-2753-2EB4-FE58-E88BFD97C386}"/>
              </a:ext>
            </a:extLst>
          </p:cNvPr>
          <p:cNvSpPr/>
          <p:nvPr/>
        </p:nvSpPr>
        <p:spPr>
          <a:xfrm rot="20051431">
            <a:off x="5180323" y="2938669"/>
            <a:ext cx="1044606" cy="2433793"/>
          </a:xfrm>
          <a:prstGeom prst="round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DF9B8B79-ECDC-FA0D-A115-0C106DEDE44B}"/>
              </a:ext>
            </a:extLst>
          </p:cNvPr>
          <p:cNvSpPr/>
          <p:nvPr/>
        </p:nvSpPr>
        <p:spPr>
          <a:xfrm rot="3024124">
            <a:off x="4813186" y="1583722"/>
            <a:ext cx="729634" cy="1779185"/>
          </a:xfrm>
          <a:prstGeom prst="round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D90239A4-9F21-A539-F06A-9B25B3DB9267}"/>
              </a:ext>
            </a:extLst>
          </p:cNvPr>
          <p:cNvSpPr/>
          <p:nvPr/>
        </p:nvSpPr>
        <p:spPr>
          <a:xfrm rot="2796125">
            <a:off x="2577809" y="2528491"/>
            <a:ext cx="1044606" cy="3429633"/>
          </a:xfrm>
          <a:prstGeom prst="round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8E8B7CC-1C2A-8F9C-80FE-BDCEA33B867A}"/>
              </a:ext>
            </a:extLst>
          </p:cNvPr>
          <p:cNvSpPr txBox="1"/>
          <p:nvPr/>
        </p:nvSpPr>
        <p:spPr>
          <a:xfrm>
            <a:off x="6478051" y="1572064"/>
            <a:ext cx="1342694" cy="584775"/>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1600" b="1" dirty="0"/>
              <a:t>3</a:t>
            </a:r>
          </a:p>
          <a:p>
            <a:pPr algn="ctr"/>
            <a:r>
              <a:rPr lang="en-US" sz="1600" b="1" dirty="0"/>
              <a:t>N Channel</a:t>
            </a:r>
          </a:p>
        </p:txBody>
      </p:sp>
      <p:sp>
        <p:nvSpPr>
          <p:cNvPr id="15" name="TextBox 14">
            <a:extLst>
              <a:ext uri="{FF2B5EF4-FFF2-40B4-BE49-F238E27FC236}">
                <a16:creationId xmlns:a16="http://schemas.microsoft.com/office/drawing/2014/main" id="{7085E534-109C-C072-6EA1-E403C611B53A}"/>
              </a:ext>
            </a:extLst>
          </p:cNvPr>
          <p:cNvSpPr txBox="1"/>
          <p:nvPr/>
        </p:nvSpPr>
        <p:spPr>
          <a:xfrm>
            <a:off x="6736607" y="3863177"/>
            <a:ext cx="1342694" cy="584775"/>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1600" b="1" dirty="0"/>
              <a:t>2</a:t>
            </a:r>
          </a:p>
          <a:p>
            <a:pPr algn="ctr"/>
            <a:r>
              <a:rPr lang="en-US" sz="1600" b="1" dirty="0"/>
              <a:t>SE Channel</a:t>
            </a:r>
          </a:p>
        </p:txBody>
      </p:sp>
    </p:spTree>
    <p:extLst>
      <p:ext uri="{BB962C8B-B14F-4D97-AF65-F5344CB8AC3E}">
        <p14:creationId xmlns:p14="http://schemas.microsoft.com/office/powerpoint/2010/main" val="3209792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9279"/>
            <a:ext cx="10515600" cy="505313"/>
          </a:xfrm>
        </p:spPr>
        <p:txBody>
          <a:bodyPr>
            <a:normAutofit fontScale="90000"/>
          </a:bodyPr>
          <a:lstStyle/>
          <a:p>
            <a:r>
              <a:rPr lang="en-US"/>
              <a:t>Project Team</a:t>
            </a:r>
          </a:p>
        </p:txBody>
      </p:sp>
      <p:sp>
        <p:nvSpPr>
          <p:cNvPr id="3" name="Content Placeholder 2"/>
          <p:cNvSpPr>
            <a:spLocks noGrp="1"/>
          </p:cNvSpPr>
          <p:nvPr>
            <p:ph idx="1"/>
          </p:nvPr>
        </p:nvSpPr>
        <p:spPr>
          <a:xfrm>
            <a:off x="838200" y="791941"/>
            <a:ext cx="10515600" cy="5060340"/>
          </a:xfrm>
        </p:spPr>
        <p:txBody>
          <a:bodyPr>
            <a:normAutofit/>
          </a:bodyPr>
          <a:lstStyle/>
          <a:p>
            <a:r>
              <a:rPr lang="en-US" b="1" u="sng" dirty="0"/>
              <a:t>City of Plymouth</a:t>
            </a:r>
          </a:p>
          <a:p>
            <a:pPr lvl="1"/>
            <a:r>
              <a:rPr lang="en-US" dirty="0"/>
              <a:t>Ben Scharenbroich, Water Resources Supervisor</a:t>
            </a:r>
          </a:p>
          <a:p>
            <a:pPr lvl="2"/>
            <a:r>
              <a:rPr lang="en-US" dirty="0">
                <a:hlinkClick r:id="rId3"/>
              </a:rPr>
              <a:t>bscharenbroich@plymouthmn.gov</a:t>
            </a:r>
            <a:endParaRPr lang="en-US" dirty="0"/>
          </a:p>
          <a:p>
            <a:pPr marL="457200" lvl="1" indent="0">
              <a:buNone/>
            </a:pPr>
            <a:endParaRPr lang="en-US" dirty="0"/>
          </a:p>
          <a:p>
            <a:r>
              <a:rPr lang="en-US" b="1" u="sng" dirty="0"/>
              <a:t>Design Consultant, Stantec</a:t>
            </a:r>
          </a:p>
          <a:p>
            <a:pPr lvl="1"/>
            <a:r>
              <a:rPr lang="en-US" dirty="0"/>
              <a:t>Chris Meehan, PE</a:t>
            </a:r>
          </a:p>
          <a:p>
            <a:pPr lvl="1"/>
            <a:r>
              <a:rPr lang="en-US" dirty="0"/>
              <a:t>Rena Weis, PE</a:t>
            </a:r>
          </a:p>
        </p:txBody>
      </p:sp>
    </p:spTree>
    <p:extLst>
      <p:ext uri="{BB962C8B-B14F-4D97-AF65-F5344CB8AC3E}">
        <p14:creationId xmlns:p14="http://schemas.microsoft.com/office/powerpoint/2010/main" val="1004689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CEB1FD-4E6F-4F2B-8A89-B80BB962F3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72717" y="0"/>
            <a:ext cx="5317421" cy="6881370"/>
          </a:xfrm>
          <a:prstGeom prst="rect">
            <a:avLst/>
          </a:prstGeom>
        </p:spPr>
      </p:pic>
      <p:sp>
        <p:nvSpPr>
          <p:cNvPr id="11" name="TextBox 10">
            <a:extLst>
              <a:ext uri="{FF2B5EF4-FFF2-40B4-BE49-F238E27FC236}">
                <a16:creationId xmlns:a16="http://schemas.microsoft.com/office/drawing/2014/main" id="{56F30F7F-3F4B-45A7-831C-BF244E8673BF}"/>
              </a:ext>
            </a:extLst>
          </p:cNvPr>
          <p:cNvSpPr txBox="1"/>
          <p:nvPr/>
        </p:nvSpPr>
        <p:spPr>
          <a:xfrm>
            <a:off x="355058" y="3450379"/>
            <a:ext cx="805029" cy="276999"/>
          </a:xfrm>
          <a:prstGeom prst="rect">
            <a:avLst/>
          </a:prstGeom>
          <a:noFill/>
        </p:spPr>
        <p:txBody>
          <a:bodyPr wrap="none" rtlCol="0">
            <a:spAutoFit/>
          </a:bodyPr>
          <a:lstStyle/>
          <a:p>
            <a:r>
              <a:rPr lang="en-US" sz="1200" b="1" u="sng" dirty="0">
                <a:solidFill>
                  <a:schemeClr val="bg1"/>
                </a:solidFill>
              </a:rPr>
              <a:t>Plymouth</a:t>
            </a:r>
          </a:p>
        </p:txBody>
      </p:sp>
      <p:sp>
        <p:nvSpPr>
          <p:cNvPr id="12" name="TextBox 11">
            <a:extLst>
              <a:ext uri="{FF2B5EF4-FFF2-40B4-BE49-F238E27FC236}">
                <a16:creationId xmlns:a16="http://schemas.microsoft.com/office/drawing/2014/main" id="{33F5C234-C0E0-4EE3-BE98-F511A3578050}"/>
              </a:ext>
            </a:extLst>
          </p:cNvPr>
          <p:cNvSpPr txBox="1"/>
          <p:nvPr/>
        </p:nvSpPr>
        <p:spPr>
          <a:xfrm>
            <a:off x="306521" y="3055675"/>
            <a:ext cx="1009700" cy="276999"/>
          </a:xfrm>
          <a:prstGeom prst="rect">
            <a:avLst/>
          </a:prstGeom>
          <a:noFill/>
        </p:spPr>
        <p:txBody>
          <a:bodyPr wrap="none" rtlCol="0">
            <a:spAutoFit/>
          </a:bodyPr>
          <a:lstStyle/>
          <a:p>
            <a:r>
              <a:rPr lang="en-US" sz="1200" b="1" u="sng" dirty="0">
                <a:solidFill>
                  <a:schemeClr val="bg1"/>
                </a:solidFill>
              </a:rPr>
              <a:t>Maple Grove</a:t>
            </a:r>
          </a:p>
        </p:txBody>
      </p:sp>
    </p:spTree>
    <p:extLst>
      <p:ext uri="{BB962C8B-B14F-4D97-AF65-F5344CB8AC3E}">
        <p14:creationId xmlns:p14="http://schemas.microsoft.com/office/powerpoint/2010/main" val="3068818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5F63E-CD40-4238-A2DF-25D3B070E9E2}"/>
              </a:ext>
            </a:extLst>
          </p:cNvPr>
          <p:cNvSpPr>
            <a:spLocks noGrp="1"/>
          </p:cNvSpPr>
          <p:nvPr>
            <p:ph type="title"/>
          </p:nvPr>
        </p:nvSpPr>
        <p:spPr/>
        <p:txBody>
          <a:bodyPr/>
          <a:lstStyle/>
          <a:p>
            <a:r>
              <a:rPr lang="en-US" sz="4000"/>
              <a:t>Project Timeline</a:t>
            </a:r>
          </a:p>
        </p:txBody>
      </p:sp>
      <p:graphicFrame>
        <p:nvGraphicFramePr>
          <p:cNvPr id="4" name="Table 4">
            <a:extLst>
              <a:ext uri="{FF2B5EF4-FFF2-40B4-BE49-F238E27FC236}">
                <a16:creationId xmlns:a16="http://schemas.microsoft.com/office/drawing/2014/main" id="{A3D16F19-65D6-45BC-AB62-B721972F7981}"/>
              </a:ext>
            </a:extLst>
          </p:cNvPr>
          <p:cNvGraphicFramePr>
            <a:graphicFrameLocks noGrp="1"/>
          </p:cNvGraphicFramePr>
          <p:nvPr>
            <p:extLst>
              <p:ext uri="{D42A27DB-BD31-4B8C-83A1-F6EECF244321}">
                <p14:modId xmlns:p14="http://schemas.microsoft.com/office/powerpoint/2010/main" val="159901743"/>
              </p:ext>
            </p:extLst>
          </p:nvPr>
        </p:nvGraphicFramePr>
        <p:xfrm>
          <a:off x="1656365" y="1119242"/>
          <a:ext cx="8590715" cy="3564592"/>
        </p:xfrm>
        <a:graphic>
          <a:graphicData uri="http://schemas.openxmlformats.org/drawingml/2006/table">
            <a:tbl>
              <a:tblPr firstRow="1" bandRow="1">
                <a:tableStyleId>{5C22544A-7EE6-4342-B048-85BDC9FD1C3A}</a:tableStyleId>
              </a:tblPr>
              <a:tblGrid>
                <a:gridCol w="5639286">
                  <a:extLst>
                    <a:ext uri="{9D8B030D-6E8A-4147-A177-3AD203B41FA5}">
                      <a16:colId xmlns:a16="http://schemas.microsoft.com/office/drawing/2014/main" val="4073796768"/>
                    </a:ext>
                  </a:extLst>
                </a:gridCol>
                <a:gridCol w="2951429">
                  <a:extLst>
                    <a:ext uri="{9D8B030D-6E8A-4147-A177-3AD203B41FA5}">
                      <a16:colId xmlns:a16="http://schemas.microsoft.com/office/drawing/2014/main" val="1145939791"/>
                    </a:ext>
                  </a:extLst>
                </a:gridCol>
              </a:tblGrid>
              <a:tr h="678462">
                <a:tc>
                  <a:txBody>
                    <a:bodyPr/>
                    <a:lstStyle/>
                    <a:p>
                      <a:pPr marL="0" algn="l" defTabSz="914400" rtl="0" eaLnBrk="1" latinLnBrk="0" hangingPunct="1"/>
                      <a:r>
                        <a:rPr lang="en-US" sz="2400" b="1" kern="1200">
                          <a:solidFill>
                            <a:schemeClr val="lt1"/>
                          </a:solidFill>
                          <a:latin typeface="+mn-lt"/>
                          <a:ea typeface="+mn-ea"/>
                          <a:cs typeface="+mn-cs"/>
                        </a:rPr>
                        <a:t>Phase</a:t>
                      </a:r>
                    </a:p>
                  </a:txBody>
                  <a:tcPr/>
                </a:tc>
                <a:tc>
                  <a:txBody>
                    <a:bodyPr/>
                    <a:lstStyle/>
                    <a:p>
                      <a:r>
                        <a:rPr lang="en-US" sz="2400"/>
                        <a:t>Time</a:t>
                      </a:r>
                    </a:p>
                  </a:txBody>
                  <a:tcPr/>
                </a:tc>
                <a:extLst>
                  <a:ext uri="{0D108BD9-81ED-4DB2-BD59-A6C34878D82A}">
                    <a16:rowId xmlns:a16="http://schemas.microsoft.com/office/drawing/2014/main" val="4200907789"/>
                  </a:ext>
                </a:extLst>
              </a:tr>
              <a:tr h="577226">
                <a:tc>
                  <a:txBody>
                    <a:bodyPr/>
                    <a:lstStyle/>
                    <a:p>
                      <a:r>
                        <a:rPr lang="en-US" sz="2400" dirty="0"/>
                        <a:t>Initial Watershed Presentation</a:t>
                      </a:r>
                    </a:p>
                  </a:txBody>
                  <a:tcPr/>
                </a:tc>
                <a:tc>
                  <a:txBody>
                    <a:bodyPr/>
                    <a:lstStyle/>
                    <a:p>
                      <a:r>
                        <a:rPr lang="en-US" sz="2400" dirty="0"/>
                        <a:t>August 2022</a:t>
                      </a:r>
                    </a:p>
                  </a:txBody>
                  <a:tcPr/>
                </a:tc>
                <a:extLst>
                  <a:ext uri="{0D108BD9-81ED-4DB2-BD59-A6C34878D82A}">
                    <a16:rowId xmlns:a16="http://schemas.microsoft.com/office/drawing/2014/main" val="1518343149"/>
                  </a:ext>
                </a:extLst>
              </a:tr>
              <a:tr h="577226">
                <a:tc>
                  <a:txBody>
                    <a:bodyPr/>
                    <a:lstStyle/>
                    <a:p>
                      <a:r>
                        <a:rPr lang="en-US" sz="2400" dirty="0"/>
                        <a:t>Resident Meeting </a:t>
                      </a:r>
                    </a:p>
                  </a:txBody>
                  <a:tcPr/>
                </a:tc>
                <a:tc>
                  <a:txBody>
                    <a:bodyPr/>
                    <a:lstStyle/>
                    <a:p>
                      <a:r>
                        <a:rPr lang="en-US" sz="2400" dirty="0"/>
                        <a:t>August 29, 2022</a:t>
                      </a:r>
                    </a:p>
                  </a:txBody>
                  <a:tcPr/>
                </a:tc>
                <a:extLst>
                  <a:ext uri="{0D108BD9-81ED-4DB2-BD59-A6C34878D82A}">
                    <a16:rowId xmlns:a16="http://schemas.microsoft.com/office/drawing/2014/main" val="1155017489"/>
                  </a:ext>
                </a:extLst>
              </a:tr>
              <a:tr h="5772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t>Engineering Final Design</a:t>
                      </a:r>
                    </a:p>
                  </a:txBody>
                  <a:tcPr/>
                </a:tc>
                <a:tc>
                  <a:txBody>
                    <a:bodyPr/>
                    <a:lstStyle/>
                    <a:p>
                      <a:r>
                        <a:rPr lang="en-US" sz="2400" dirty="0"/>
                        <a:t>Fall 2022</a:t>
                      </a:r>
                    </a:p>
                  </a:txBody>
                  <a:tcPr/>
                </a:tc>
                <a:extLst>
                  <a:ext uri="{0D108BD9-81ED-4DB2-BD59-A6C34878D82A}">
                    <a16:rowId xmlns:a16="http://schemas.microsoft.com/office/drawing/2014/main" val="2721714159"/>
                  </a:ext>
                </a:extLst>
              </a:tr>
              <a:tr h="577226">
                <a:tc>
                  <a:txBody>
                    <a:bodyPr/>
                    <a:lstStyle/>
                    <a:p>
                      <a:r>
                        <a:rPr lang="en-US" sz="2400"/>
                        <a:t>Contractor Bidding</a:t>
                      </a:r>
                    </a:p>
                  </a:txBody>
                  <a:tcPr/>
                </a:tc>
                <a:tc>
                  <a:txBody>
                    <a:bodyPr/>
                    <a:lstStyle/>
                    <a:p>
                      <a:r>
                        <a:rPr lang="en-US" sz="2400"/>
                        <a:t>Fall 2022</a:t>
                      </a:r>
                    </a:p>
                  </a:txBody>
                  <a:tcPr/>
                </a:tc>
                <a:extLst>
                  <a:ext uri="{0D108BD9-81ED-4DB2-BD59-A6C34878D82A}">
                    <a16:rowId xmlns:a16="http://schemas.microsoft.com/office/drawing/2014/main" val="2491707021"/>
                  </a:ext>
                </a:extLst>
              </a:tr>
              <a:tr h="577226">
                <a:tc>
                  <a:txBody>
                    <a:bodyPr/>
                    <a:lstStyle/>
                    <a:p>
                      <a:r>
                        <a:rPr lang="en-US" sz="2400" dirty="0"/>
                        <a:t>Possible Construction</a:t>
                      </a:r>
                    </a:p>
                  </a:txBody>
                  <a:tcPr/>
                </a:tc>
                <a:tc>
                  <a:txBody>
                    <a:bodyPr/>
                    <a:lstStyle/>
                    <a:p>
                      <a:r>
                        <a:rPr lang="en-US" sz="2400" dirty="0"/>
                        <a:t>Winter 2022/2023</a:t>
                      </a:r>
                    </a:p>
                  </a:txBody>
                  <a:tcPr/>
                </a:tc>
                <a:extLst>
                  <a:ext uri="{0D108BD9-81ED-4DB2-BD59-A6C34878D82A}">
                    <a16:rowId xmlns:a16="http://schemas.microsoft.com/office/drawing/2014/main" val="1593052859"/>
                  </a:ext>
                </a:extLst>
              </a:tr>
            </a:tbl>
          </a:graphicData>
        </a:graphic>
      </p:graphicFrame>
    </p:spTree>
    <p:extLst>
      <p:ext uri="{BB962C8B-B14F-4D97-AF65-F5344CB8AC3E}">
        <p14:creationId xmlns:p14="http://schemas.microsoft.com/office/powerpoint/2010/main" val="3664146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F9D08-D056-4300-9477-B60E9FE67C1B}"/>
              </a:ext>
            </a:extLst>
          </p:cNvPr>
          <p:cNvSpPr>
            <a:spLocks noGrp="1"/>
          </p:cNvSpPr>
          <p:nvPr>
            <p:ph type="title"/>
          </p:nvPr>
        </p:nvSpPr>
        <p:spPr>
          <a:xfrm>
            <a:off x="838200" y="295677"/>
            <a:ext cx="10515600" cy="505313"/>
          </a:xfrm>
        </p:spPr>
        <p:txBody>
          <a:bodyPr/>
          <a:lstStyle/>
          <a:p>
            <a:r>
              <a:rPr lang="en-US" sz="4000" b="1" dirty="0"/>
              <a:t>Identified Potential Improvements</a:t>
            </a:r>
          </a:p>
        </p:txBody>
      </p:sp>
      <p:sp>
        <p:nvSpPr>
          <p:cNvPr id="3" name="Content Placeholder 2">
            <a:extLst>
              <a:ext uri="{FF2B5EF4-FFF2-40B4-BE49-F238E27FC236}">
                <a16:creationId xmlns:a16="http://schemas.microsoft.com/office/drawing/2014/main" id="{7FEDDC5A-55C3-4DA0-BA6C-601D986E4CB9}"/>
              </a:ext>
            </a:extLst>
          </p:cNvPr>
          <p:cNvSpPr>
            <a:spLocks noGrp="1"/>
          </p:cNvSpPr>
          <p:nvPr>
            <p:ph idx="1"/>
          </p:nvPr>
        </p:nvSpPr>
        <p:spPr>
          <a:xfrm>
            <a:off x="942372" y="800990"/>
            <a:ext cx="10515600" cy="5060340"/>
          </a:xfrm>
        </p:spPr>
        <p:txBody>
          <a:bodyPr>
            <a:normAutofit fontScale="92500" lnSpcReduction="20000"/>
          </a:bodyPr>
          <a:lstStyle/>
          <a:p>
            <a:pPr lvl="1"/>
            <a:endParaRPr lang="en-US" sz="3200" dirty="0"/>
          </a:p>
          <a:p>
            <a:pPr lvl="1"/>
            <a:r>
              <a:rPr lang="en-US" sz="3200" dirty="0"/>
              <a:t>Repair streambank erosion </a:t>
            </a:r>
          </a:p>
          <a:p>
            <a:pPr lvl="2"/>
            <a:r>
              <a:rPr lang="en-US" sz="2800" dirty="0"/>
              <a:t>Vegetated rip rap</a:t>
            </a:r>
          </a:p>
          <a:p>
            <a:pPr lvl="1"/>
            <a:r>
              <a:rPr lang="en-US" sz="3200" dirty="0"/>
              <a:t>Storm Sewer Infrastructure Repair</a:t>
            </a:r>
          </a:p>
          <a:p>
            <a:pPr lvl="1"/>
            <a:r>
              <a:rPr lang="en-US" sz="3200" dirty="0"/>
              <a:t>Sediment Dredging</a:t>
            </a:r>
          </a:p>
          <a:p>
            <a:pPr lvl="2"/>
            <a:r>
              <a:rPr lang="en-US" sz="2800" dirty="0"/>
              <a:t>Address Water quality </a:t>
            </a:r>
          </a:p>
          <a:p>
            <a:pPr lvl="2"/>
            <a:r>
              <a:rPr lang="en-US" sz="2800" dirty="0"/>
              <a:t>Address Bank Erosion</a:t>
            </a:r>
          </a:p>
          <a:p>
            <a:pPr lvl="2"/>
            <a:r>
              <a:rPr lang="en-US" sz="2800" dirty="0"/>
              <a:t>Removal of sediment and debris</a:t>
            </a:r>
          </a:p>
          <a:p>
            <a:pPr lvl="1"/>
            <a:r>
              <a:rPr lang="en-US" sz="3200" dirty="0"/>
              <a:t>Rip Rap Check Dam Installation</a:t>
            </a:r>
          </a:p>
          <a:p>
            <a:pPr lvl="1"/>
            <a:r>
              <a:rPr lang="en-US" sz="3200" dirty="0"/>
              <a:t>Tree Removals</a:t>
            </a:r>
          </a:p>
          <a:p>
            <a:pPr lvl="2"/>
            <a:r>
              <a:rPr lang="en-US" sz="2600" dirty="0"/>
              <a:t>Evaluated Diseased &amp; Hazardous Trees</a:t>
            </a:r>
          </a:p>
          <a:p>
            <a:pPr lvl="2"/>
            <a:r>
              <a:rPr lang="en-US" sz="2600" dirty="0"/>
              <a:t>Identify those Impacting flow</a:t>
            </a:r>
          </a:p>
          <a:p>
            <a:pPr lvl="2"/>
            <a:r>
              <a:rPr lang="en-US" sz="2600" dirty="0"/>
              <a:t>Identify those potentially impacted by bank erosion improvements areas</a:t>
            </a:r>
          </a:p>
          <a:p>
            <a:endParaRPr lang="en-US" dirty="0">
              <a:solidFill>
                <a:schemeClr val="accent5"/>
              </a:solidFill>
            </a:endParaRPr>
          </a:p>
          <a:p>
            <a:endParaRPr lang="en-US" dirty="0"/>
          </a:p>
        </p:txBody>
      </p:sp>
    </p:spTree>
    <p:extLst>
      <p:ext uri="{BB962C8B-B14F-4D97-AF65-F5344CB8AC3E}">
        <p14:creationId xmlns:p14="http://schemas.microsoft.com/office/powerpoint/2010/main" val="3148820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3601102" y="154934"/>
            <a:ext cx="4989795" cy="694605"/>
          </a:xfrm>
        </p:spPr>
        <p:txBody>
          <a:bodyPr/>
          <a:lstStyle/>
          <a:p>
            <a:pPr algn="ctr"/>
            <a:r>
              <a:rPr lang="en-US" dirty="0"/>
              <a:t>Current Conditions Eroding Banks</a:t>
            </a:r>
          </a:p>
        </p:txBody>
      </p:sp>
      <p:pic>
        <p:nvPicPr>
          <p:cNvPr id="4" name="Picture 3">
            <a:extLst>
              <a:ext uri="{FF2B5EF4-FFF2-40B4-BE49-F238E27FC236}">
                <a16:creationId xmlns:a16="http://schemas.microsoft.com/office/drawing/2014/main" id="{15B67A7F-700C-423D-9624-EF7438B68E4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10800000">
            <a:off x="6170072" y="1122606"/>
            <a:ext cx="5704094" cy="4278070"/>
          </a:xfrm>
          <a:prstGeom prst="rect">
            <a:avLst/>
          </a:prstGeom>
          <a:ln>
            <a:solidFill>
              <a:schemeClr val="tx1"/>
            </a:solidFill>
          </a:ln>
        </p:spPr>
      </p:pic>
      <p:pic>
        <p:nvPicPr>
          <p:cNvPr id="6" name="Picture 5">
            <a:extLst>
              <a:ext uri="{FF2B5EF4-FFF2-40B4-BE49-F238E27FC236}">
                <a16:creationId xmlns:a16="http://schemas.microsoft.com/office/drawing/2014/main" id="{532409FD-97AE-458F-B458-A01065EF478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317835" y="1122607"/>
            <a:ext cx="5704092" cy="4278068"/>
          </a:xfrm>
          <a:prstGeom prst="rect">
            <a:avLst/>
          </a:prstGeom>
          <a:ln>
            <a:solidFill>
              <a:schemeClr val="tx1"/>
            </a:solidFill>
          </a:ln>
        </p:spPr>
      </p:pic>
    </p:spTree>
    <p:extLst>
      <p:ext uri="{BB962C8B-B14F-4D97-AF65-F5344CB8AC3E}">
        <p14:creationId xmlns:p14="http://schemas.microsoft.com/office/powerpoint/2010/main" val="3139766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3768683" y="230600"/>
            <a:ext cx="4654634" cy="505313"/>
          </a:xfrm>
        </p:spPr>
        <p:txBody>
          <a:bodyPr/>
          <a:lstStyle/>
          <a:p>
            <a:pPr algn="ctr"/>
            <a:r>
              <a:rPr lang="en-US" dirty="0"/>
              <a:t>Post Project Channel Erosion Repair</a:t>
            </a:r>
          </a:p>
        </p:txBody>
      </p:sp>
      <p:pic>
        <p:nvPicPr>
          <p:cNvPr id="7" name="Picture 6" descr="A picture containing tree, grass, outdoor, plant&#10;&#10;Description automatically generated">
            <a:extLst>
              <a:ext uri="{FF2B5EF4-FFF2-40B4-BE49-F238E27FC236}">
                <a16:creationId xmlns:a16="http://schemas.microsoft.com/office/drawing/2014/main" id="{277040DF-28D6-E328-3822-F977C064B3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057" y="1091020"/>
            <a:ext cx="5587013" cy="4190259"/>
          </a:xfrm>
          <a:prstGeom prst="rect">
            <a:avLst/>
          </a:prstGeom>
          <a:ln>
            <a:solidFill>
              <a:schemeClr val="tx1"/>
            </a:solidFill>
          </a:ln>
        </p:spPr>
      </p:pic>
      <p:pic>
        <p:nvPicPr>
          <p:cNvPr id="4" name="Picture 3" descr="A stream in a forest&#10;&#10;Description automatically generated with low confidence">
            <a:extLst>
              <a:ext uri="{FF2B5EF4-FFF2-40B4-BE49-F238E27FC236}">
                <a16:creationId xmlns:a16="http://schemas.microsoft.com/office/drawing/2014/main" id="{99305C33-3639-9BE8-1763-603D51C1E1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932" y="1091020"/>
            <a:ext cx="5587013" cy="4190260"/>
          </a:xfrm>
          <a:prstGeom prst="rect">
            <a:avLst/>
          </a:prstGeom>
        </p:spPr>
      </p:pic>
    </p:spTree>
    <p:extLst>
      <p:ext uri="{BB962C8B-B14F-4D97-AF65-F5344CB8AC3E}">
        <p14:creationId xmlns:p14="http://schemas.microsoft.com/office/powerpoint/2010/main" val="3668258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1AD9A-DBE9-8A2E-B633-CBA2A7A3441C}"/>
              </a:ext>
            </a:extLst>
          </p:cNvPr>
          <p:cNvSpPr>
            <a:spLocks noGrp="1"/>
          </p:cNvSpPr>
          <p:nvPr>
            <p:ph type="title"/>
          </p:nvPr>
        </p:nvSpPr>
        <p:spPr/>
        <p:txBody>
          <a:bodyPr/>
          <a:lstStyle/>
          <a:p>
            <a:r>
              <a:rPr lang="en-US" dirty="0"/>
              <a:t>Vegetated Rip Rap Detail</a:t>
            </a:r>
          </a:p>
        </p:txBody>
      </p:sp>
      <p:pic>
        <p:nvPicPr>
          <p:cNvPr id="5" name="Content Placeholder 4" descr="Diagram&#10;&#10;Description automatically generated">
            <a:extLst>
              <a:ext uri="{FF2B5EF4-FFF2-40B4-BE49-F238E27FC236}">
                <a16:creationId xmlns:a16="http://schemas.microsoft.com/office/drawing/2014/main" id="{3715C858-2A1A-BE60-FDE4-2F2393E086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52675" y="870438"/>
            <a:ext cx="7486650" cy="4857750"/>
          </a:xfrm>
        </p:spPr>
      </p:pic>
    </p:spTree>
    <p:extLst>
      <p:ext uri="{BB962C8B-B14F-4D97-AF65-F5344CB8AC3E}">
        <p14:creationId xmlns:p14="http://schemas.microsoft.com/office/powerpoint/2010/main" val="760148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3245283" y="137698"/>
            <a:ext cx="4989795" cy="694605"/>
          </a:xfrm>
        </p:spPr>
        <p:txBody>
          <a:bodyPr/>
          <a:lstStyle/>
          <a:p>
            <a:pPr algn="ctr"/>
            <a:r>
              <a:rPr lang="en-US" dirty="0"/>
              <a:t>Storm Sewer Infrastructure Repair</a:t>
            </a:r>
          </a:p>
        </p:txBody>
      </p:sp>
      <p:pic>
        <p:nvPicPr>
          <p:cNvPr id="4" name="Picture 3">
            <a:extLst>
              <a:ext uri="{FF2B5EF4-FFF2-40B4-BE49-F238E27FC236}">
                <a16:creationId xmlns:a16="http://schemas.microsoft.com/office/drawing/2014/main" id="{15B67A7F-700C-423D-9624-EF7438B68E4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72221" y="1078524"/>
            <a:ext cx="3525714" cy="4700952"/>
          </a:xfrm>
          <a:prstGeom prst="rect">
            <a:avLst/>
          </a:prstGeom>
          <a:ln>
            <a:solidFill>
              <a:schemeClr val="tx1"/>
            </a:solidFill>
          </a:ln>
        </p:spPr>
      </p:pic>
      <p:pic>
        <p:nvPicPr>
          <p:cNvPr id="6" name="Picture 5">
            <a:extLst>
              <a:ext uri="{FF2B5EF4-FFF2-40B4-BE49-F238E27FC236}">
                <a16:creationId xmlns:a16="http://schemas.microsoft.com/office/drawing/2014/main" id="{532409FD-97AE-458F-B458-A01065EF4789}"/>
              </a:ext>
            </a:extLst>
          </p:cNvPr>
          <p:cNvPicPr>
            <a:picLocks noChangeAspect="1"/>
          </p:cNvPicPr>
          <p:nvPr/>
        </p:nvPicPr>
        <p:blipFill rotWithShape="1">
          <a:blip r:embed="rId4">
            <a:extLst>
              <a:ext uri="{28A0092B-C50C-407E-A947-70E740481C1C}">
                <a14:useLocalDpi xmlns:a14="http://schemas.microsoft.com/office/drawing/2010/main" val="0"/>
              </a:ext>
            </a:extLst>
          </a:blip>
          <a:srcRect b="43698"/>
          <a:stretch/>
        </p:blipFill>
        <p:spPr>
          <a:xfrm>
            <a:off x="1371600" y="1563922"/>
            <a:ext cx="4280767" cy="3213527"/>
          </a:xfrm>
          <a:prstGeom prst="rect">
            <a:avLst/>
          </a:prstGeom>
          <a:ln>
            <a:solidFill>
              <a:schemeClr val="tx1"/>
            </a:solidFill>
          </a:ln>
        </p:spPr>
      </p:pic>
    </p:spTree>
    <p:extLst>
      <p:ext uri="{BB962C8B-B14F-4D97-AF65-F5344CB8AC3E}">
        <p14:creationId xmlns:p14="http://schemas.microsoft.com/office/powerpoint/2010/main" val="5537982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_Quality_template.potx" id="{D9238EB6-1B54-4016-B429-6DABD42C5C78}" vid="{84646ACE-9F56-4532-9708-661926F8F4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D723445524B542932548FF39063889" ma:contentTypeVersion="11" ma:contentTypeDescription="Create a new document." ma:contentTypeScope="" ma:versionID="ef366a2d85f224acf72e14c382eb6ec8">
  <xsd:schema xmlns:xsd="http://www.w3.org/2001/XMLSchema" xmlns:xs="http://www.w3.org/2001/XMLSchema" xmlns:p="http://schemas.microsoft.com/office/2006/metadata/properties" xmlns:ns2="a8083a94-0b15-4df3-a68a-524af9ab05d8" xmlns:ns3="f406e657-8276-4a1d-ba81-29de69e75ece" targetNamespace="http://schemas.microsoft.com/office/2006/metadata/properties" ma:root="true" ma:fieldsID="94df217698d8cef215e9a427705f9984" ns2:_="" ns3:_="">
    <xsd:import namespace="a8083a94-0b15-4df3-a68a-524af9ab05d8"/>
    <xsd:import namespace="f406e657-8276-4a1d-ba81-29de69e75ec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083a94-0b15-4df3-a68a-524af9ab05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06e657-8276-4a1d-ba81-29de69e75ece"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BC78AD0-9A23-4AEC-8338-6814163F796C}">
  <ds:schemaRefs>
    <ds:schemaRef ds:uri="a8083a94-0b15-4df3-a68a-524af9ab05d8"/>
    <ds:schemaRef ds:uri="f406e657-8276-4a1d-ba81-29de69e75e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B4F2426-FF1F-49F3-B8B4-2D2567B9D972}">
  <ds:schemaRefs>
    <ds:schemaRef ds:uri="http://schemas.microsoft.com/sharepoint/v3/contenttype/forms"/>
  </ds:schemaRefs>
</ds:datastoreItem>
</file>

<file path=customXml/itemProps3.xml><?xml version="1.0" encoding="utf-8"?>
<ds:datastoreItem xmlns:ds="http://schemas.openxmlformats.org/officeDocument/2006/customXml" ds:itemID="{D8E8B158-0C4A-47F8-8BB8-E4D9BD30F182}">
  <ds:schemaRefs>
    <ds:schemaRef ds:uri="a8083a94-0b15-4df3-a68a-524af9ab05d8"/>
    <ds:schemaRef ds:uri="f406e657-8276-4a1d-ba81-29de69e75ec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Water_Quality_template</Template>
  <TotalTime>1076</TotalTime>
  <Words>345</Words>
  <Application>Microsoft Office PowerPoint</Application>
  <PresentationFormat>Widescreen</PresentationFormat>
  <Paragraphs>99</Paragraphs>
  <Slides>19</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Trebuchet MS</vt:lpstr>
      <vt:lpstr>Office Theme</vt:lpstr>
      <vt:lpstr>Palmer Creek Drainage  Improvement Project WR-220001</vt:lpstr>
      <vt:lpstr>Project Team</vt:lpstr>
      <vt:lpstr>PowerPoint Presentation</vt:lpstr>
      <vt:lpstr>Project Timeline</vt:lpstr>
      <vt:lpstr>Identified Potential Improvements</vt:lpstr>
      <vt:lpstr>Current Conditions Eroding Banks</vt:lpstr>
      <vt:lpstr>Post Project Channel Erosion Repair</vt:lpstr>
      <vt:lpstr>Vegetated Rip Rap Detail</vt:lpstr>
      <vt:lpstr>Storm Sewer Infrastructure Repair</vt:lpstr>
      <vt:lpstr>Pond Dredging &amp; Maintenance</vt:lpstr>
      <vt:lpstr>Rock Check Dam</vt:lpstr>
      <vt:lpstr>PowerPoint Presentation</vt:lpstr>
      <vt:lpstr>PowerPoint Presentation</vt:lpstr>
      <vt:lpstr>PowerPoint Presentation</vt:lpstr>
      <vt:lpstr>PowerPoint Presentation</vt:lpstr>
      <vt:lpstr>PowerPoint Presentation</vt:lpstr>
      <vt:lpstr>Funding Participants</vt:lpstr>
      <vt:lpstr>Questions or Comments?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Plum Tree East Drainage Improvement Project WR-18-0003</dc:title>
  <dc:creator>Ben Scharenbroich</dc:creator>
  <cp:lastModifiedBy>Lisa Stromberg</cp:lastModifiedBy>
  <cp:revision>69</cp:revision>
  <cp:lastPrinted>2022-03-30T13:54:18Z</cp:lastPrinted>
  <dcterms:created xsi:type="dcterms:W3CDTF">2020-07-15T13:31:00Z</dcterms:created>
  <dcterms:modified xsi:type="dcterms:W3CDTF">2022-09-20T14:54:18Z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0x01010030D723445524B542932548FF39063889</vt:lpwstr>
  </property>
</Properties>
</file>