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9" r:id="rId6"/>
    <p:sldId id="260" r:id="rId7"/>
    <p:sldId id="297" r:id="rId8"/>
    <p:sldId id="299" r:id="rId9"/>
    <p:sldId id="302" r:id="rId10"/>
    <p:sldId id="268" r:id="rId11"/>
    <p:sldId id="314" r:id="rId12"/>
    <p:sldId id="306" r:id="rId13"/>
    <p:sldId id="313" r:id="rId14"/>
    <p:sldId id="307" r:id="rId15"/>
    <p:sldId id="309" r:id="rId16"/>
    <p:sldId id="311" r:id="rId17"/>
    <p:sldId id="310" r:id="rId18"/>
    <p:sldId id="312" r:id="rId19"/>
    <p:sldId id="289" r:id="rId20"/>
    <p:sldId id="305" r:id="rId21"/>
    <p:sldId id="272" r:id="rId22"/>
    <p:sldId id="304"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Scharenbroich" initials="BS" lastIdx="1" clrIdx="0">
    <p:extLst>
      <p:ext uri="{19B8F6BF-5375-455C-9EA6-DF929625EA0E}">
        <p15:presenceInfo xmlns:p15="http://schemas.microsoft.com/office/powerpoint/2012/main" userId="S::bscharenbroich@plymouthmn.gov::5445b0bb-992e-4d5a-9fc9-acd6ac15f0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48043D84-BDAC-4425-9E52-3BC21CE4B42F}" type="datetimeFigureOut">
              <a:rPr lang="en-US" smtClean="0"/>
              <a:t>9/20/2022</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768AE0C9-8352-4CFB-A16D-DC667C1C52A3}" type="slidenum">
              <a:rPr lang="en-US" smtClean="0"/>
              <a:t>‹#›</a:t>
            </a:fld>
            <a:endParaRPr lang="en-US"/>
          </a:p>
        </p:txBody>
      </p:sp>
    </p:spTree>
    <p:extLst>
      <p:ext uri="{BB962C8B-B14F-4D97-AF65-F5344CB8AC3E}">
        <p14:creationId xmlns:p14="http://schemas.microsoft.com/office/powerpoint/2010/main" val="121545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8B475EA9-3106-468E-8FA8-ECA1552E00CE}" type="datetimeFigureOut">
              <a:rPr lang="en-US" smtClean="0"/>
              <a:t>9/20/2022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6E5FAD7-9DED-4D9C-A967-5E48B580B0E2}" type="slidenum">
              <a:rPr lang="en-US" smtClean="0"/>
              <a:t>‹#›</a:t>
            </a:fld>
            <a:endParaRPr lang="en-US"/>
          </a:p>
        </p:txBody>
      </p:sp>
    </p:spTree>
    <p:extLst>
      <p:ext uri="{BB962C8B-B14F-4D97-AF65-F5344CB8AC3E}">
        <p14:creationId xmlns:p14="http://schemas.microsoft.com/office/powerpoint/2010/main" val="2481571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5FAD7-9DED-4D9C-A967-5E48B580B0E2}" type="slidenum">
              <a:rPr lang="en-US" smtClean="0"/>
              <a:t>1</a:t>
            </a:fld>
            <a:endParaRPr lang="en-US"/>
          </a:p>
        </p:txBody>
      </p:sp>
    </p:spTree>
    <p:extLst>
      <p:ext uri="{BB962C8B-B14F-4D97-AF65-F5344CB8AC3E}">
        <p14:creationId xmlns:p14="http://schemas.microsoft.com/office/powerpoint/2010/main" val="271794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10</a:t>
            </a:fld>
            <a:endParaRPr lang="en-US"/>
          </a:p>
        </p:txBody>
      </p:sp>
    </p:spTree>
    <p:extLst>
      <p:ext uri="{BB962C8B-B14F-4D97-AF65-F5344CB8AC3E}">
        <p14:creationId xmlns:p14="http://schemas.microsoft.com/office/powerpoint/2010/main" val="55722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11</a:t>
            </a:fld>
            <a:endParaRPr lang="en-US"/>
          </a:p>
        </p:txBody>
      </p:sp>
    </p:spTree>
    <p:extLst>
      <p:ext uri="{BB962C8B-B14F-4D97-AF65-F5344CB8AC3E}">
        <p14:creationId xmlns:p14="http://schemas.microsoft.com/office/powerpoint/2010/main" val="72645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12</a:t>
            </a:fld>
            <a:endParaRPr lang="en-US"/>
          </a:p>
        </p:txBody>
      </p:sp>
    </p:spTree>
    <p:extLst>
      <p:ext uri="{BB962C8B-B14F-4D97-AF65-F5344CB8AC3E}">
        <p14:creationId xmlns:p14="http://schemas.microsoft.com/office/powerpoint/2010/main" val="59170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13</a:t>
            </a:fld>
            <a:endParaRPr lang="en-US"/>
          </a:p>
        </p:txBody>
      </p:sp>
    </p:spTree>
    <p:extLst>
      <p:ext uri="{BB962C8B-B14F-4D97-AF65-F5344CB8AC3E}">
        <p14:creationId xmlns:p14="http://schemas.microsoft.com/office/powerpoint/2010/main" val="888116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14</a:t>
            </a:fld>
            <a:endParaRPr lang="en-US"/>
          </a:p>
        </p:txBody>
      </p:sp>
    </p:spTree>
    <p:extLst>
      <p:ext uri="{BB962C8B-B14F-4D97-AF65-F5344CB8AC3E}">
        <p14:creationId xmlns:p14="http://schemas.microsoft.com/office/powerpoint/2010/main" val="24514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15</a:t>
            </a:fld>
            <a:endParaRPr lang="en-US"/>
          </a:p>
        </p:txBody>
      </p:sp>
    </p:spTree>
    <p:extLst>
      <p:ext uri="{BB962C8B-B14F-4D97-AF65-F5344CB8AC3E}">
        <p14:creationId xmlns:p14="http://schemas.microsoft.com/office/powerpoint/2010/main" val="205284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16</a:t>
            </a:fld>
            <a:endParaRPr lang="en-US"/>
          </a:p>
        </p:txBody>
      </p:sp>
    </p:spTree>
    <p:extLst>
      <p:ext uri="{BB962C8B-B14F-4D97-AF65-F5344CB8AC3E}">
        <p14:creationId xmlns:p14="http://schemas.microsoft.com/office/powerpoint/2010/main" val="2758072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$500K Construction budget.  Look for ways to partner with the HOA for work above the City’s budget to increase the economies of scale</a:t>
            </a:r>
          </a:p>
        </p:txBody>
      </p:sp>
      <p:sp>
        <p:nvSpPr>
          <p:cNvPr id="4" name="Slide Number Placeholder 3"/>
          <p:cNvSpPr>
            <a:spLocks noGrp="1"/>
          </p:cNvSpPr>
          <p:nvPr>
            <p:ph type="sldNum" sz="quarter" idx="5"/>
          </p:nvPr>
        </p:nvSpPr>
        <p:spPr/>
        <p:txBody>
          <a:bodyPr/>
          <a:lstStyle/>
          <a:p>
            <a:fld id="{F6E5FAD7-9DED-4D9C-A967-5E48B580B0E2}" type="slidenum">
              <a:rPr lang="en-US" smtClean="0"/>
              <a:t>17</a:t>
            </a:fld>
            <a:endParaRPr lang="en-US"/>
          </a:p>
        </p:txBody>
      </p:sp>
    </p:spTree>
    <p:extLst>
      <p:ext uri="{BB962C8B-B14F-4D97-AF65-F5344CB8AC3E}">
        <p14:creationId xmlns:p14="http://schemas.microsoft.com/office/powerpoint/2010/main" val="365479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a:t>
            </a:r>
            <a:r>
              <a:rPr lang="en-US" baseline="0"/>
              <a:t> questions.</a:t>
            </a:r>
          </a:p>
          <a:p>
            <a:r>
              <a:rPr lang="en-US" baseline="0"/>
              <a:t>Staff will stick around if you want to ask questions in person or point out areas of concern.</a:t>
            </a:r>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18</a:t>
            </a:fld>
            <a:endParaRPr lang="en-US"/>
          </a:p>
        </p:txBody>
      </p:sp>
    </p:spTree>
    <p:extLst>
      <p:ext uri="{BB962C8B-B14F-4D97-AF65-F5344CB8AC3E}">
        <p14:creationId xmlns:p14="http://schemas.microsoft.com/office/powerpoint/2010/main" val="3765473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shows the project limits for the reconstruction project. The highlighted</a:t>
            </a:r>
            <a:r>
              <a:rPr lang="en-US" baseline="0"/>
              <a:t> streets are those proposed for reconstruction.</a:t>
            </a:r>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19</a:t>
            </a:fld>
            <a:endParaRPr lang="en-US"/>
          </a:p>
        </p:txBody>
      </p:sp>
    </p:spTree>
    <p:extLst>
      <p:ext uri="{BB962C8B-B14F-4D97-AF65-F5344CB8AC3E}">
        <p14:creationId xmlns:p14="http://schemas.microsoft.com/office/powerpoint/2010/main" val="22700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2</a:t>
            </a:fld>
            <a:endParaRPr lang="en-US"/>
          </a:p>
        </p:txBody>
      </p:sp>
    </p:spTree>
    <p:extLst>
      <p:ext uri="{BB962C8B-B14F-4D97-AF65-F5344CB8AC3E}">
        <p14:creationId xmlns:p14="http://schemas.microsoft.com/office/powerpoint/2010/main" val="323359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3</a:t>
            </a:fld>
            <a:endParaRPr lang="en-US"/>
          </a:p>
        </p:txBody>
      </p:sp>
    </p:spTree>
    <p:extLst>
      <p:ext uri="{BB962C8B-B14F-4D97-AF65-F5344CB8AC3E}">
        <p14:creationId xmlns:p14="http://schemas.microsoft.com/office/powerpoint/2010/main" val="207866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E5FAD7-9DED-4D9C-A967-5E48B580B0E2}" type="slidenum">
              <a:rPr lang="en-US" smtClean="0"/>
              <a:t>4</a:t>
            </a:fld>
            <a:endParaRPr lang="en-US"/>
          </a:p>
        </p:txBody>
      </p:sp>
    </p:spTree>
    <p:extLst>
      <p:ext uri="{BB962C8B-B14F-4D97-AF65-F5344CB8AC3E}">
        <p14:creationId xmlns:p14="http://schemas.microsoft.com/office/powerpoint/2010/main" val="389838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development was constructed before many of the current storm water management best practices were utilized.  Recent stormwater modeling has identified the potential that some properties have higher flood risk than others, but tangible flood risk reduction cannot be had without significantly impacting the nature of the neighborhood.  </a:t>
            </a:r>
          </a:p>
          <a:p>
            <a:endParaRPr lang="en-US"/>
          </a:p>
          <a:p>
            <a:r>
              <a:rPr lang="en-US"/>
              <a:t>With the entirty of the design, Barr will model the improvements to ensure no adverse impacts are pushed to properties. </a:t>
            </a:r>
          </a:p>
          <a:p>
            <a:endParaRPr lang="en-US"/>
          </a:p>
        </p:txBody>
      </p:sp>
      <p:sp>
        <p:nvSpPr>
          <p:cNvPr id="4" name="Slide Number Placeholder 3"/>
          <p:cNvSpPr>
            <a:spLocks noGrp="1"/>
          </p:cNvSpPr>
          <p:nvPr>
            <p:ph type="sldNum" sz="quarter" idx="5"/>
          </p:nvPr>
        </p:nvSpPr>
        <p:spPr/>
        <p:txBody>
          <a:bodyPr/>
          <a:lstStyle/>
          <a:p>
            <a:fld id="{F6E5FAD7-9DED-4D9C-A967-5E48B580B0E2}" type="slidenum">
              <a:rPr lang="en-US" smtClean="0"/>
              <a:t>5</a:t>
            </a:fld>
            <a:endParaRPr lang="en-US"/>
          </a:p>
        </p:txBody>
      </p:sp>
    </p:spTree>
    <p:extLst>
      <p:ext uri="{BB962C8B-B14F-4D97-AF65-F5344CB8AC3E}">
        <p14:creationId xmlns:p14="http://schemas.microsoft.com/office/powerpoint/2010/main" val="78548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6</a:t>
            </a:fld>
            <a:endParaRPr lang="en-US"/>
          </a:p>
        </p:txBody>
      </p:sp>
    </p:spTree>
    <p:extLst>
      <p:ext uri="{BB962C8B-B14F-4D97-AF65-F5344CB8AC3E}">
        <p14:creationId xmlns:p14="http://schemas.microsoft.com/office/powerpoint/2010/main" val="236004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7</a:t>
            </a:fld>
            <a:endParaRPr lang="en-US"/>
          </a:p>
        </p:txBody>
      </p:sp>
    </p:spTree>
    <p:extLst>
      <p:ext uri="{BB962C8B-B14F-4D97-AF65-F5344CB8AC3E}">
        <p14:creationId xmlns:p14="http://schemas.microsoft.com/office/powerpoint/2010/main" val="96356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8</a:t>
            </a:fld>
            <a:endParaRPr lang="en-US"/>
          </a:p>
        </p:txBody>
      </p:sp>
    </p:spTree>
    <p:extLst>
      <p:ext uri="{BB962C8B-B14F-4D97-AF65-F5344CB8AC3E}">
        <p14:creationId xmlns:p14="http://schemas.microsoft.com/office/powerpoint/2010/main" val="344589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9</a:t>
            </a:fld>
            <a:endParaRPr lang="en-US"/>
          </a:p>
        </p:txBody>
      </p:sp>
    </p:spTree>
    <p:extLst>
      <p:ext uri="{BB962C8B-B14F-4D97-AF65-F5344CB8AC3E}">
        <p14:creationId xmlns:p14="http://schemas.microsoft.com/office/powerpoint/2010/main" val="2693805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7" y="0"/>
            <a:ext cx="12190469" cy="6858854"/>
          </a:xfrm>
          <a:prstGeom prst="rect">
            <a:avLst/>
          </a:prstGeom>
        </p:spPr>
      </p:pic>
      <p:sp>
        <p:nvSpPr>
          <p:cNvPr id="2" name="Title 1"/>
          <p:cNvSpPr>
            <a:spLocks noGrp="1"/>
          </p:cNvSpPr>
          <p:nvPr>
            <p:ph type="ctrTitle"/>
          </p:nvPr>
        </p:nvSpPr>
        <p:spPr>
          <a:xfrm>
            <a:off x="4220308" y="4264264"/>
            <a:ext cx="7643446" cy="501649"/>
          </a:xfrm>
        </p:spPr>
        <p:txBody>
          <a:bodyPr anchor="b">
            <a:noAutofit/>
          </a:bodyPr>
          <a:lstStyle>
            <a:lvl1pPr algn="r">
              <a:defRPr sz="2800" b="1">
                <a:solidFill>
                  <a:schemeClr val="bg1"/>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p:nvPr>
        </p:nvSpPr>
        <p:spPr>
          <a:xfrm>
            <a:off x="2719754" y="4741480"/>
            <a:ext cx="9144000" cy="331683"/>
          </a:xfrm>
        </p:spPr>
        <p:txBody>
          <a:bodyPr>
            <a:noAutofit/>
          </a:bodyPr>
          <a:lstStyle>
            <a:lvl1pPr marL="0" indent="0" algn="r">
              <a:buNone/>
              <a:defRPr sz="200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80658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129150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0188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5313"/>
          </a:xfrm>
        </p:spPr>
        <p:txBody>
          <a:bodyPr>
            <a:noAutofit/>
          </a:bodyPr>
          <a:lstStyle>
            <a:lvl1pPr>
              <a:defRPr sz="3200">
                <a:latin typeface="Trebuchet MS" panose="020B0603020202020204" pitchFamily="34" charset="0"/>
              </a:defRPr>
            </a:lvl1pPr>
          </a:lstStyle>
          <a:p>
            <a:r>
              <a:rPr lang="en-US"/>
              <a:t>Click to edit Master title style</a:t>
            </a:r>
          </a:p>
        </p:txBody>
      </p:sp>
      <p:sp>
        <p:nvSpPr>
          <p:cNvPr id="3" name="Content Placeholder 2"/>
          <p:cNvSpPr>
            <a:spLocks noGrp="1"/>
          </p:cNvSpPr>
          <p:nvPr>
            <p:ph idx="1"/>
          </p:nvPr>
        </p:nvSpPr>
        <p:spPr>
          <a:xfrm>
            <a:off x="838200" y="1116623"/>
            <a:ext cx="10515600" cy="5060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35846"/>
            <a:ext cx="12192000" cy="1322155"/>
          </a:xfrm>
          <a:prstGeom prst="rect">
            <a:avLst/>
          </a:prstGeom>
        </p:spPr>
      </p:pic>
    </p:spTree>
    <p:extLst>
      <p:ext uri="{BB962C8B-B14F-4D97-AF65-F5344CB8AC3E}">
        <p14:creationId xmlns:p14="http://schemas.microsoft.com/office/powerpoint/2010/main" val="350478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25491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1345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1345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076117-38AC-4F80-BC9E-8176D34C1AD0}"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E49BC-0E4D-406A-B507-8F9EE70C9E73}" type="slidenum">
              <a:rPr lang="en-US" smtClean="0"/>
              <a:t>‹#›</a:t>
            </a:fld>
            <a:endParaRPr lang="en-US"/>
          </a:p>
        </p:txBody>
      </p:sp>
      <p:sp>
        <p:nvSpPr>
          <p:cNvPr id="8" name="Title 1"/>
          <p:cNvSpPr txBox="1">
            <a:spLocks/>
          </p:cNvSpPr>
          <p:nvPr userDrawn="1"/>
        </p:nvSpPr>
        <p:spPr>
          <a:xfrm>
            <a:off x="838200" y="365125"/>
            <a:ext cx="10515600" cy="505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Trebuchet MS" panose="020B0603020202020204" pitchFamily="34" charset="0"/>
                <a:ea typeface="+mj-ea"/>
                <a:cs typeface="+mj-cs"/>
              </a:defRPr>
            </a:lvl1pPr>
          </a:lstStyle>
          <a:p>
            <a:r>
              <a:rPr lang="en-US" sz="320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35846"/>
            <a:ext cx="12192000" cy="1322155"/>
          </a:xfrm>
          <a:prstGeom prst="rect">
            <a:avLst/>
          </a:prstGeom>
        </p:spPr>
      </p:pic>
    </p:spTree>
    <p:extLst>
      <p:ext uri="{BB962C8B-B14F-4D97-AF65-F5344CB8AC3E}">
        <p14:creationId xmlns:p14="http://schemas.microsoft.com/office/powerpoint/2010/main" val="74027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076117-38AC-4F80-BC9E-8176D34C1AD0}"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292383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076117-38AC-4F80-BC9E-8176D34C1AD0}"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21420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76117-38AC-4F80-BC9E-8176D34C1AD0}"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22504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76117-38AC-4F80-BC9E-8176D34C1AD0}"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39729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76117-38AC-4F80-BC9E-8176D34C1AD0}"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97182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76117-38AC-4F80-BC9E-8176D34C1AD0}"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E49BC-0E4D-406A-B507-8F9EE70C9E73}" type="slidenum">
              <a:rPr lang="en-US" smtClean="0"/>
              <a:t>‹#›</a:t>
            </a:fld>
            <a:endParaRPr lang="en-US"/>
          </a:p>
        </p:txBody>
      </p:sp>
    </p:spTree>
    <p:extLst>
      <p:ext uri="{BB962C8B-B14F-4D97-AF65-F5344CB8AC3E}">
        <p14:creationId xmlns:p14="http://schemas.microsoft.com/office/powerpoint/2010/main" val="1897482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bscharenbroich@plymouthmn.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dasche@maplegrovemn.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scharenbroich@plymouthmn.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dasche@maplegrovem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65290" y="4528137"/>
            <a:ext cx="2963274" cy="501649"/>
          </a:xfrm>
        </p:spPr>
        <p:txBody>
          <a:bodyPr>
            <a:noAutofit/>
          </a:bodyPr>
          <a:lstStyle/>
          <a:p>
            <a:r>
              <a:rPr lang="en-US" sz="2000" dirty="0"/>
              <a:t>Pike Creek Drainage </a:t>
            </a:r>
            <a:br>
              <a:rPr lang="en-US" sz="2000" dirty="0"/>
            </a:br>
            <a:r>
              <a:rPr lang="en-US" sz="2000" dirty="0"/>
              <a:t>Improvement Project</a:t>
            </a:r>
            <a:br>
              <a:rPr lang="en-US" sz="2000" dirty="0"/>
            </a:br>
            <a:r>
              <a:rPr lang="en-US" sz="2000" dirty="0"/>
              <a:t>WR-220001</a:t>
            </a:r>
          </a:p>
        </p:txBody>
      </p:sp>
      <p:sp>
        <p:nvSpPr>
          <p:cNvPr id="3" name="Subtitle 2"/>
          <p:cNvSpPr>
            <a:spLocks noGrp="1"/>
          </p:cNvSpPr>
          <p:nvPr>
            <p:ph type="subTitle" idx="1"/>
          </p:nvPr>
        </p:nvSpPr>
        <p:spPr>
          <a:xfrm>
            <a:off x="2719754" y="4442716"/>
            <a:ext cx="9144000" cy="672492"/>
          </a:xfrm>
        </p:spPr>
        <p:txBody>
          <a:bodyPr>
            <a:normAutofit/>
          </a:bodyPr>
          <a:lstStyle/>
          <a:p>
            <a:endParaRPr lang="en-US" dirty="0"/>
          </a:p>
          <a:p>
            <a:endParaRPr lang="en-US" dirty="0"/>
          </a:p>
          <a:p>
            <a:endParaRPr lang="en-US" dirty="0"/>
          </a:p>
        </p:txBody>
      </p:sp>
      <p:pic>
        <p:nvPicPr>
          <p:cNvPr id="5" name="Picture 4" descr="Text&#10;&#10;Description automatically generated with medium confidence">
            <a:extLst>
              <a:ext uri="{FF2B5EF4-FFF2-40B4-BE49-F238E27FC236}">
                <a16:creationId xmlns:a16="http://schemas.microsoft.com/office/drawing/2014/main" id="{FEF524F2-DB62-48CE-A34A-C3B6488F5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095" y="5335220"/>
            <a:ext cx="4050553" cy="103751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1350848C-AD6C-4A4B-A1C7-79C6A01A1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371" y="5432107"/>
            <a:ext cx="3682877" cy="843736"/>
          </a:xfrm>
          <a:prstGeom prst="rect">
            <a:avLst/>
          </a:prstGeom>
        </p:spPr>
      </p:pic>
      <p:pic>
        <p:nvPicPr>
          <p:cNvPr id="9" name="Picture 8" descr="Logo&#10;&#10;Description automatically generated">
            <a:extLst>
              <a:ext uri="{FF2B5EF4-FFF2-40B4-BE49-F238E27FC236}">
                <a16:creationId xmlns:a16="http://schemas.microsoft.com/office/drawing/2014/main" id="{D5DE5704-47B3-41E3-8AFA-11F4B2BF82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182" y="2923620"/>
            <a:ext cx="1190951" cy="2274715"/>
          </a:xfrm>
          <a:prstGeom prst="rect">
            <a:avLst/>
          </a:prstGeom>
        </p:spPr>
      </p:pic>
    </p:spTree>
    <p:extLst>
      <p:ext uri="{BB962C8B-B14F-4D97-AF65-F5344CB8AC3E}">
        <p14:creationId xmlns:p14="http://schemas.microsoft.com/office/powerpoint/2010/main" val="105023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D82543B-168F-53CF-F11A-25C14FA70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80" y="0"/>
            <a:ext cx="10468946" cy="6774024"/>
          </a:xfrm>
          <a:prstGeom prst="rect">
            <a:avLst/>
          </a:prstGeom>
        </p:spPr>
      </p:pic>
      <p:sp>
        <p:nvSpPr>
          <p:cNvPr id="2" name="TextBox 1">
            <a:extLst>
              <a:ext uri="{FF2B5EF4-FFF2-40B4-BE49-F238E27FC236}">
                <a16:creationId xmlns:a16="http://schemas.microsoft.com/office/drawing/2014/main" id="{DEF74D78-11A5-7941-62C0-6431424B71AB}"/>
              </a:ext>
            </a:extLst>
          </p:cNvPr>
          <p:cNvSpPr txBox="1"/>
          <p:nvPr/>
        </p:nvSpPr>
        <p:spPr>
          <a:xfrm>
            <a:off x="1556310" y="3387012"/>
            <a:ext cx="334633" cy="369332"/>
          </a:xfrm>
          <a:prstGeom prst="rect">
            <a:avLst/>
          </a:prstGeom>
          <a:solidFill>
            <a:schemeClr val="bg1"/>
          </a:solidFill>
        </p:spPr>
        <p:txBody>
          <a:bodyPr wrap="square" rtlCol="0">
            <a:spAutoFit/>
          </a:bodyPr>
          <a:lstStyle/>
          <a:p>
            <a:r>
              <a:rPr lang="en-US" b="1" dirty="0"/>
              <a:t>3</a:t>
            </a:r>
          </a:p>
        </p:txBody>
      </p:sp>
      <p:sp>
        <p:nvSpPr>
          <p:cNvPr id="3" name="TextBox 2">
            <a:extLst>
              <a:ext uri="{FF2B5EF4-FFF2-40B4-BE49-F238E27FC236}">
                <a16:creationId xmlns:a16="http://schemas.microsoft.com/office/drawing/2014/main" id="{E5A52EAC-883B-CC18-A423-A9D04AB586C1}"/>
              </a:ext>
            </a:extLst>
          </p:cNvPr>
          <p:cNvSpPr txBox="1"/>
          <p:nvPr/>
        </p:nvSpPr>
        <p:spPr>
          <a:xfrm>
            <a:off x="2809542" y="4243647"/>
            <a:ext cx="334633" cy="369332"/>
          </a:xfrm>
          <a:prstGeom prst="rect">
            <a:avLst/>
          </a:prstGeom>
          <a:solidFill>
            <a:schemeClr val="bg1"/>
          </a:solidFill>
        </p:spPr>
        <p:txBody>
          <a:bodyPr wrap="square" rtlCol="0">
            <a:spAutoFit/>
          </a:bodyPr>
          <a:lstStyle/>
          <a:p>
            <a:r>
              <a:rPr lang="en-US" b="1" dirty="0"/>
              <a:t>2</a:t>
            </a:r>
          </a:p>
        </p:txBody>
      </p:sp>
      <p:sp>
        <p:nvSpPr>
          <p:cNvPr id="5" name="TextBox 4">
            <a:extLst>
              <a:ext uri="{FF2B5EF4-FFF2-40B4-BE49-F238E27FC236}">
                <a16:creationId xmlns:a16="http://schemas.microsoft.com/office/drawing/2014/main" id="{573102F4-7903-098B-B8BD-F34E901B9DC1}"/>
              </a:ext>
            </a:extLst>
          </p:cNvPr>
          <p:cNvSpPr txBox="1"/>
          <p:nvPr/>
        </p:nvSpPr>
        <p:spPr>
          <a:xfrm>
            <a:off x="786912" y="5035239"/>
            <a:ext cx="334633" cy="369332"/>
          </a:xfrm>
          <a:prstGeom prst="rect">
            <a:avLst/>
          </a:prstGeom>
          <a:solidFill>
            <a:schemeClr val="bg1"/>
          </a:solidFill>
        </p:spPr>
        <p:txBody>
          <a:bodyPr wrap="square" rtlCol="0">
            <a:spAutoFit/>
          </a:bodyPr>
          <a:lstStyle/>
          <a:p>
            <a:r>
              <a:rPr lang="en-US" b="1" dirty="0"/>
              <a:t>1</a:t>
            </a:r>
          </a:p>
        </p:txBody>
      </p:sp>
      <p:sp>
        <p:nvSpPr>
          <p:cNvPr id="6" name="TextBox 5">
            <a:extLst>
              <a:ext uri="{FF2B5EF4-FFF2-40B4-BE49-F238E27FC236}">
                <a16:creationId xmlns:a16="http://schemas.microsoft.com/office/drawing/2014/main" id="{A6EE6997-3672-2218-51E0-5CBE1E4F8CC7}"/>
              </a:ext>
            </a:extLst>
          </p:cNvPr>
          <p:cNvSpPr txBox="1"/>
          <p:nvPr/>
        </p:nvSpPr>
        <p:spPr>
          <a:xfrm>
            <a:off x="2377494" y="1985474"/>
            <a:ext cx="334633" cy="369332"/>
          </a:xfrm>
          <a:prstGeom prst="rect">
            <a:avLst/>
          </a:prstGeom>
          <a:solidFill>
            <a:schemeClr val="bg1"/>
          </a:solidFill>
        </p:spPr>
        <p:txBody>
          <a:bodyPr wrap="square" rtlCol="0">
            <a:spAutoFit/>
          </a:bodyPr>
          <a:lstStyle/>
          <a:p>
            <a:r>
              <a:rPr lang="en-US" b="1" dirty="0"/>
              <a:t>5</a:t>
            </a:r>
          </a:p>
        </p:txBody>
      </p:sp>
      <p:sp>
        <p:nvSpPr>
          <p:cNvPr id="7" name="TextBox 6">
            <a:extLst>
              <a:ext uri="{FF2B5EF4-FFF2-40B4-BE49-F238E27FC236}">
                <a16:creationId xmlns:a16="http://schemas.microsoft.com/office/drawing/2014/main" id="{E6CA448B-7423-6996-793F-B91EFE8C2228}"/>
              </a:ext>
            </a:extLst>
          </p:cNvPr>
          <p:cNvSpPr txBox="1"/>
          <p:nvPr/>
        </p:nvSpPr>
        <p:spPr>
          <a:xfrm>
            <a:off x="4129475" y="3429000"/>
            <a:ext cx="334633" cy="369332"/>
          </a:xfrm>
          <a:prstGeom prst="rect">
            <a:avLst/>
          </a:prstGeom>
          <a:solidFill>
            <a:schemeClr val="bg1"/>
          </a:solidFill>
        </p:spPr>
        <p:txBody>
          <a:bodyPr wrap="square" rtlCol="0">
            <a:spAutoFit/>
          </a:bodyPr>
          <a:lstStyle/>
          <a:p>
            <a:r>
              <a:rPr lang="en-US" b="1" dirty="0"/>
              <a:t>4</a:t>
            </a:r>
          </a:p>
        </p:txBody>
      </p:sp>
      <p:sp>
        <p:nvSpPr>
          <p:cNvPr id="8" name="TextBox 7">
            <a:extLst>
              <a:ext uri="{FF2B5EF4-FFF2-40B4-BE49-F238E27FC236}">
                <a16:creationId xmlns:a16="http://schemas.microsoft.com/office/drawing/2014/main" id="{1AE9D770-AAB3-DA55-DAB0-E8DEEB1F47B2}"/>
              </a:ext>
            </a:extLst>
          </p:cNvPr>
          <p:cNvSpPr txBox="1"/>
          <p:nvPr/>
        </p:nvSpPr>
        <p:spPr>
          <a:xfrm>
            <a:off x="7291405" y="2693633"/>
            <a:ext cx="334633" cy="369332"/>
          </a:xfrm>
          <a:prstGeom prst="rect">
            <a:avLst/>
          </a:prstGeom>
          <a:solidFill>
            <a:schemeClr val="bg1"/>
          </a:solidFill>
        </p:spPr>
        <p:txBody>
          <a:bodyPr wrap="square" rtlCol="0">
            <a:spAutoFit/>
          </a:bodyPr>
          <a:lstStyle/>
          <a:p>
            <a:r>
              <a:rPr lang="en-US" b="1" dirty="0"/>
              <a:t>6</a:t>
            </a:r>
          </a:p>
        </p:txBody>
      </p:sp>
    </p:spTree>
    <p:extLst>
      <p:ext uri="{BB962C8B-B14F-4D97-AF65-F5344CB8AC3E}">
        <p14:creationId xmlns:p14="http://schemas.microsoft.com/office/powerpoint/2010/main" val="1439956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imeline&#10;&#10;Description automatically generated">
            <a:extLst>
              <a:ext uri="{FF2B5EF4-FFF2-40B4-BE49-F238E27FC236}">
                <a16:creationId xmlns:a16="http://schemas.microsoft.com/office/drawing/2014/main" id="{A3CDBBAC-3152-8701-6F64-3C514F94C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9" y="45006"/>
            <a:ext cx="10459616" cy="6767987"/>
          </a:xfrm>
          <a:prstGeom prst="rect">
            <a:avLst/>
          </a:prstGeom>
        </p:spPr>
      </p:pic>
    </p:spTree>
    <p:extLst>
      <p:ext uri="{BB962C8B-B14F-4D97-AF65-F5344CB8AC3E}">
        <p14:creationId xmlns:p14="http://schemas.microsoft.com/office/powerpoint/2010/main" val="204022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259" y="45006"/>
            <a:ext cx="10459616" cy="6767986"/>
          </a:xfrm>
          <a:prstGeom prst="rect">
            <a:avLst/>
          </a:prstGeom>
        </p:spPr>
      </p:pic>
    </p:spTree>
    <p:extLst>
      <p:ext uri="{BB962C8B-B14F-4D97-AF65-F5344CB8AC3E}">
        <p14:creationId xmlns:p14="http://schemas.microsoft.com/office/powerpoint/2010/main" val="400258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259" y="45006"/>
            <a:ext cx="10459616" cy="6767986"/>
          </a:xfrm>
          <a:prstGeom prst="rect">
            <a:avLst/>
          </a:prstGeom>
        </p:spPr>
      </p:pic>
    </p:spTree>
    <p:extLst>
      <p:ext uri="{BB962C8B-B14F-4D97-AF65-F5344CB8AC3E}">
        <p14:creationId xmlns:p14="http://schemas.microsoft.com/office/powerpoint/2010/main" val="131183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259" y="45006"/>
            <a:ext cx="10459616" cy="6767986"/>
          </a:xfrm>
          <a:prstGeom prst="rect">
            <a:avLst/>
          </a:prstGeom>
        </p:spPr>
      </p:pic>
    </p:spTree>
    <p:extLst>
      <p:ext uri="{BB962C8B-B14F-4D97-AF65-F5344CB8AC3E}">
        <p14:creationId xmlns:p14="http://schemas.microsoft.com/office/powerpoint/2010/main" val="4045334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1259" y="45006"/>
            <a:ext cx="10459616" cy="6767986"/>
          </a:xfrm>
          <a:prstGeom prst="rect">
            <a:avLst/>
          </a:prstGeom>
        </p:spPr>
      </p:pic>
      <p:sp>
        <p:nvSpPr>
          <p:cNvPr id="2" name="TextBox 1">
            <a:extLst>
              <a:ext uri="{FF2B5EF4-FFF2-40B4-BE49-F238E27FC236}">
                <a16:creationId xmlns:a16="http://schemas.microsoft.com/office/drawing/2014/main" id="{08660F71-AE8D-B9D4-6EF5-89990043894C}"/>
              </a:ext>
            </a:extLst>
          </p:cNvPr>
          <p:cNvSpPr txBox="1"/>
          <p:nvPr/>
        </p:nvSpPr>
        <p:spPr>
          <a:xfrm>
            <a:off x="763479" y="266330"/>
            <a:ext cx="1633491" cy="646331"/>
          </a:xfrm>
          <a:prstGeom prst="rect">
            <a:avLst/>
          </a:prstGeom>
          <a:solidFill>
            <a:schemeClr val="bg1"/>
          </a:solidFill>
        </p:spPr>
        <p:txBody>
          <a:bodyPr wrap="square" rtlCol="0">
            <a:spAutoFit/>
          </a:bodyPr>
          <a:lstStyle/>
          <a:p>
            <a:r>
              <a:rPr lang="en-US" dirty="0">
                <a:ln>
                  <a:solidFill>
                    <a:schemeClr val="tx1"/>
                  </a:solidFill>
                </a:ln>
                <a:solidFill>
                  <a:srgbClr val="5B9BD5"/>
                </a:solidFill>
              </a:rPr>
              <a:t>Potential Pond Maintenance</a:t>
            </a:r>
          </a:p>
        </p:txBody>
      </p:sp>
      <p:cxnSp>
        <p:nvCxnSpPr>
          <p:cNvPr id="5" name="Straight Arrow Connector 4">
            <a:extLst>
              <a:ext uri="{FF2B5EF4-FFF2-40B4-BE49-F238E27FC236}">
                <a16:creationId xmlns:a16="http://schemas.microsoft.com/office/drawing/2014/main" id="{0EF00D6C-F784-5E32-A9F7-923358682CEE}"/>
              </a:ext>
            </a:extLst>
          </p:cNvPr>
          <p:cNvCxnSpPr/>
          <p:nvPr/>
        </p:nvCxnSpPr>
        <p:spPr>
          <a:xfrm flipH="1">
            <a:off x="1074198" y="912661"/>
            <a:ext cx="257452" cy="754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08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102943" y="337133"/>
            <a:ext cx="3749822" cy="505313"/>
          </a:xfrm>
        </p:spPr>
        <p:txBody>
          <a:bodyPr/>
          <a:lstStyle/>
          <a:p>
            <a:r>
              <a:rPr lang="en-US"/>
              <a:t>Pond Maintenance</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67812" y="842446"/>
            <a:ext cx="5710042" cy="42825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41146" y="842446"/>
            <a:ext cx="5710042" cy="4282531"/>
          </a:xfrm>
          <a:prstGeom prst="rect">
            <a:avLst/>
          </a:prstGeom>
        </p:spPr>
      </p:pic>
    </p:spTree>
    <p:extLst>
      <p:ext uri="{BB962C8B-B14F-4D97-AF65-F5344CB8AC3E}">
        <p14:creationId xmlns:p14="http://schemas.microsoft.com/office/powerpoint/2010/main" val="267967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9D08-D056-4300-9477-B60E9FE67C1B}"/>
              </a:ext>
            </a:extLst>
          </p:cNvPr>
          <p:cNvSpPr>
            <a:spLocks noGrp="1"/>
          </p:cNvSpPr>
          <p:nvPr>
            <p:ph type="title"/>
          </p:nvPr>
        </p:nvSpPr>
        <p:spPr>
          <a:xfrm>
            <a:off x="838200" y="295677"/>
            <a:ext cx="10515600" cy="505313"/>
          </a:xfrm>
        </p:spPr>
        <p:txBody>
          <a:bodyPr/>
          <a:lstStyle/>
          <a:p>
            <a:r>
              <a:rPr lang="en-US" sz="4000" b="1" dirty="0"/>
              <a:t>Funding Participants</a:t>
            </a:r>
          </a:p>
        </p:txBody>
      </p:sp>
      <p:sp>
        <p:nvSpPr>
          <p:cNvPr id="3" name="Content Placeholder 2">
            <a:extLst>
              <a:ext uri="{FF2B5EF4-FFF2-40B4-BE49-F238E27FC236}">
                <a16:creationId xmlns:a16="http://schemas.microsoft.com/office/drawing/2014/main" id="{7FEDDC5A-55C3-4DA0-BA6C-601D986E4CB9}"/>
              </a:ext>
            </a:extLst>
          </p:cNvPr>
          <p:cNvSpPr>
            <a:spLocks noGrp="1"/>
          </p:cNvSpPr>
          <p:nvPr>
            <p:ph idx="1"/>
          </p:nvPr>
        </p:nvSpPr>
        <p:spPr>
          <a:xfrm>
            <a:off x="931486" y="1290847"/>
            <a:ext cx="10515600" cy="5060340"/>
          </a:xfrm>
        </p:spPr>
        <p:txBody>
          <a:bodyPr>
            <a:normAutofit/>
          </a:bodyPr>
          <a:lstStyle/>
          <a:p>
            <a:pPr marL="0" indent="0">
              <a:buNone/>
            </a:pPr>
            <a:r>
              <a:rPr lang="en-US" b="1" u="sng" dirty="0"/>
              <a:t>No Assessments to Property Owners</a:t>
            </a:r>
          </a:p>
          <a:p>
            <a:endParaRPr lang="en-US" dirty="0"/>
          </a:p>
          <a:p>
            <a:r>
              <a:rPr lang="en-US" dirty="0"/>
              <a:t>Shingle Creek Watershed</a:t>
            </a:r>
          </a:p>
          <a:p>
            <a:pPr lvl="1"/>
            <a:r>
              <a:rPr lang="en-US" dirty="0"/>
              <a:t>$95,000</a:t>
            </a:r>
          </a:p>
          <a:p>
            <a:r>
              <a:rPr lang="en-US" dirty="0"/>
              <a:t>Board of Water and Soil Resources Clean Water Fund</a:t>
            </a:r>
          </a:p>
          <a:p>
            <a:pPr lvl="1"/>
            <a:r>
              <a:rPr lang="en-US" dirty="0"/>
              <a:t>$150,000</a:t>
            </a:r>
          </a:p>
          <a:p>
            <a:r>
              <a:rPr lang="en-US" dirty="0"/>
              <a:t>City of Maple Grove &amp; Plymouth</a:t>
            </a:r>
          </a:p>
          <a:p>
            <a:pPr lvl="1"/>
            <a:r>
              <a:rPr lang="en-US" dirty="0"/>
              <a:t>$150,500</a:t>
            </a:r>
          </a:p>
          <a:p>
            <a:pPr lvl="1"/>
            <a:endParaRPr lang="en-US" dirty="0"/>
          </a:p>
          <a:p>
            <a:pPr marL="457200" lvl="1" indent="0">
              <a:buNone/>
            </a:pPr>
            <a:endParaRPr lang="en-US" b="1" u="sng" dirty="0"/>
          </a:p>
          <a:p>
            <a:endParaRPr lang="en-US" dirty="0"/>
          </a:p>
        </p:txBody>
      </p:sp>
    </p:spTree>
    <p:extLst>
      <p:ext uri="{BB962C8B-B14F-4D97-AF65-F5344CB8AC3E}">
        <p14:creationId xmlns:p14="http://schemas.microsoft.com/office/powerpoint/2010/main" val="2580369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or Comments?</a:t>
            </a:r>
          </a:p>
        </p:txBody>
      </p:sp>
      <p:sp>
        <p:nvSpPr>
          <p:cNvPr id="3" name="Content Placeholder 2">
            <a:extLst>
              <a:ext uri="{FF2B5EF4-FFF2-40B4-BE49-F238E27FC236}">
                <a16:creationId xmlns:a16="http://schemas.microsoft.com/office/drawing/2014/main" id="{59F3087B-0DC8-4A8B-A28B-F63E3E70BEA0}"/>
              </a:ext>
            </a:extLst>
          </p:cNvPr>
          <p:cNvSpPr>
            <a:spLocks noGrp="1"/>
          </p:cNvSpPr>
          <p:nvPr>
            <p:ph idx="1"/>
          </p:nvPr>
        </p:nvSpPr>
        <p:spPr>
          <a:xfrm>
            <a:off x="908539" y="1354649"/>
            <a:ext cx="10515600" cy="5060340"/>
          </a:xfrm>
        </p:spPr>
        <p:txBody>
          <a:bodyPr>
            <a:normAutofit/>
          </a:bodyPr>
          <a:lstStyle/>
          <a:p>
            <a:pPr lvl="1"/>
            <a:r>
              <a:rPr lang="en-US" dirty="0"/>
              <a:t>Ben Scharenbroich, City of Plymouth - Water Resources Supervisor</a:t>
            </a:r>
          </a:p>
          <a:p>
            <a:pPr lvl="2"/>
            <a:r>
              <a:rPr lang="en-US" dirty="0">
                <a:hlinkClick r:id="rId3"/>
              </a:rPr>
              <a:t>bscharenbroich@plymouthmn.gov</a:t>
            </a:r>
            <a:endParaRPr lang="en-US" dirty="0"/>
          </a:p>
          <a:p>
            <a:pPr lvl="2"/>
            <a:r>
              <a:rPr lang="en-US" dirty="0"/>
              <a:t>(763) 509-5527</a:t>
            </a:r>
          </a:p>
          <a:p>
            <a:pPr marL="914400" lvl="2" indent="0">
              <a:buNone/>
            </a:pPr>
            <a:endParaRPr lang="en-US" dirty="0"/>
          </a:p>
          <a:p>
            <a:pPr lvl="1"/>
            <a:r>
              <a:rPr lang="en-US" dirty="0"/>
              <a:t>Derek </a:t>
            </a:r>
            <a:r>
              <a:rPr lang="en-US" dirty="0" err="1"/>
              <a:t>Asche</a:t>
            </a:r>
            <a:r>
              <a:rPr lang="en-US" dirty="0"/>
              <a:t>, City of Maple Grove - Water Resources Engineer</a:t>
            </a:r>
          </a:p>
          <a:p>
            <a:pPr lvl="2"/>
            <a:r>
              <a:rPr lang="en-US" dirty="0">
                <a:hlinkClick r:id="rId4"/>
              </a:rPr>
              <a:t>dasche@maplegrovemn.gov</a:t>
            </a:r>
            <a:r>
              <a:rPr lang="en-US" dirty="0"/>
              <a:t>	</a:t>
            </a:r>
          </a:p>
          <a:p>
            <a:pPr lvl="2"/>
            <a:endParaRPr lang="en-US" dirty="0"/>
          </a:p>
          <a:p>
            <a:pPr marL="457200" lvl="1" indent="0">
              <a:buNone/>
            </a:pPr>
            <a:endParaRPr lang="en-US" dirty="0"/>
          </a:p>
        </p:txBody>
      </p:sp>
    </p:spTree>
    <p:extLst>
      <p:ext uri="{BB962C8B-B14F-4D97-AF65-F5344CB8AC3E}">
        <p14:creationId xmlns:p14="http://schemas.microsoft.com/office/powerpoint/2010/main" val="406518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76187B-7144-4CCE-9DA6-583DB1674F14}"/>
              </a:ext>
            </a:extLst>
          </p:cNvPr>
          <p:cNvPicPr>
            <a:picLocks noChangeAspect="1"/>
          </p:cNvPicPr>
          <p:nvPr/>
        </p:nvPicPr>
        <p:blipFill rotWithShape="1">
          <a:blip r:embed="rId3">
            <a:extLst>
              <a:ext uri="{28A0092B-C50C-407E-A947-70E740481C1C}">
                <a14:useLocalDpi xmlns:a14="http://schemas.microsoft.com/office/drawing/2010/main" val="0"/>
              </a:ext>
            </a:extLst>
          </a:blip>
          <a:srcRect l="7795" r="8250"/>
          <a:stretch/>
        </p:blipFill>
        <p:spPr>
          <a:xfrm rot="16200000">
            <a:off x="2421488" y="-1723590"/>
            <a:ext cx="6622475" cy="10208193"/>
          </a:xfrm>
          <a:prstGeom prst="rect">
            <a:avLst/>
          </a:prstGeom>
        </p:spPr>
      </p:pic>
    </p:spTree>
    <p:extLst>
      <p:ext uri="{BB962C8B-B14F-4D97-AF65-F5344CB8AC3E}">
        <p14:creationId xmlns:p14="http://schemas.microsoft.com/office/powerpoint/2010/main" val="2682972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279"/>
            <a:ext cx="10515600" cy="505313"/>
          </a:xfrm>
        </p:spPr>
        <p:txBody>
          <a:bodyPr>
            <a:normAutofit fontScale="90000"/>
          </a:bodyPr>
          <a:lstStyle/>
          <a:p>
            <a:r>
              <a:rPr lang="en-US"/>
              <a:t>Project Team</a:t>
            </a:r>
          </a:p>
        </p:txBody>
      </p:sp>
      <p:sp>
        <p:nvSpPr>
          <p:cNvPr id="3" name="Content Placeholder 2"/>
          <p:cNvSpPr>
            <a:spLocks noGrp="1"/>
          </p:cNvSpPr>
          <p:nvPr>
            <p:ph idx="1"/>
          </p:nvPr>
        </p:nvSpPr>
        <p:spPr>
          <a:xfrm>
            <a:off x="838200" y="791941"/>
            <a:ext cx="10515600" cy="5060340"/>
          </a:xfrm>
        </p:spPr>
        <p:txBody>
          <a:bodyPr>
            <a:normAutofit/>
          </a:bodyPr>
          <a:lstStyle/>
          <a:p>
            <a:r>
              <a:rPr lang="en-US" b="1" u="sng" dirty="0"/>
              <a:t>City of Plymouth</a:t>
            </a:r>
          </a:p>
          <a:p>
            <a:pPr lvl="1"/>
            <a:r>
              <a:rPr lang="en-US" dirty="0"/>
              <a:t>Ben Scharenbroich, Water Resources Supervisor</a:t>
            </a:r>
          </a:p>
          <a:p>
            <a:pPr lvl="2"/>
            <a:r>
              <a:rPr lang="en-US" dirty="0">
                <a:hlinkClick r:id="rId3"/>
              </a:rPr>
              <a:t>bscharenbroich@plymouthmn.gov</a:t>
            </a:r>
            <a:endParaRPr lang="en-US" dirty="0"/>
          </a:p>
          <a:p>
            <a:r>
              <a:rPr lang="en-US" b="1" u="sng" dirty="0"/>
              <a:t>City of Maple Grove </a:t>
            </a:r>
          </a:p>
          <a:p>
            <a:pPr lvl="1"/>
            <a:r>
              <a:rPr lang="en-US" dirty="0"/>
              <a:t>Derek </a:t>
            </a:r>
            <a:r>
              <a:rPr lang="en-US" dirty="0" err="1"/>
              <a:t>Asche</a:t>
            </a:r>
            <a:r>
              <a:rPr lang="en-US" dirty="0"/>
              <a:t>, Water Resources Engineer</a:t>
            </a:r>
          </a:p>
          <a:p>
            <a:pPr lvl="2"/>
            <a:r>
              <a:rPr lang="en-US" dirty="0">
                <a:hlinkClick r:id="rId4"/>
              </a:rPr>
              <a:t>dasche@maplegrovemn.gov</a:t>
            </a:r>
            <a:r>
              <a:rPr lang="en-US" dirty="0"/>
              <a:t>	</a:t>
            </a:r>
          </a:p>
          <a:p>
            <a:pPr marL="457200" lvl="1" indent="0">
              <a:buNone/>
            </a:pPr>
            <a:endParaRPr lang="en-US" dirty="0"/>
          </a:p>
          <a:p>
            <a:r>
              <a:rPr lang="en-US" b="1" u="sng" dirty="0"/>
              <a:t>Design Consultant, WSB</a:t>
            </a:r>
          </a:p>
          <a:p>
            <a:pPr lvl="1"/>
            <a:r>
              <a:rPr lang="en-US" dirty="0"/>
              <a:t>Kendra Fallon, PE</a:t>
            </a:r>
          </a:p>
          <a:p>
            <a:pPr lvl="1"/>
            <a:r>
              <a:rPr lang="en-US" dirty="0"/>
              <a:t>Jake Newhall, PE</a:t>
            </a:r>
          </a:p>
        </p:txBody>
      </p:sp>
    </p:spTree>
    <p:extLst>
      <p:ext uri="{BB962C8B-B14F-4D97-AF65-F5344CB8AC3E}">
        <p14:creationId xmlns:p14="http://schemas.microsoft.com/office/powerpoint/2010/main" val="100468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856" y="92765"/>
            <a:ext cx="8711026" cy="766149"/>
          </a:xfrm>
        </p:spPr>
        <p:txBody>
          <a:bodyPr/>
          <a:lstStyle/>
          <a:p>
            <a:r>
              <a:rPr lang="en-US" dirty="0"/>
              <a:t>Pike Creek Drainage Improvement Project </a:t>
            </a:r>
          </a:p>
        </p:txBody>
      </p:sp>
      <p:pic>
        <p:nvPicPr>
          <p:cNvPr id="4" name="Picture 3">
            <a:extLst>
              <a:ext uri="{FF2B5EF4-FFF2-40B4-BE49-F238E27FC236}">
                <a16:creationId xmlns:a16="http://schemas.microsoft.com/office/drawing/2014/main" id="{0CCEB1FD-4E6F-4F2B-8A89-B80BB962F36B}"/>
              </a:ext>
            </a:extLst>
          </p:cNvPr>
          <p:cNvPicPr>
            <a:picLocks noChangeAspect="1"/>
          </p:cNvPicPr>
          <p:nvPr/>
        </p:nvPicPr>
        <p:blipFill>
          <a:blip r:embed="rId3"/>
          <a:stretch>
            <a:fillRect/>
          </a:stretch>
        </p:blipFill>
        <p:spPr>
          <a:xfrm>
            <a:off x="335965" y="962823"/>
            <a:ext cx="10937156" cy="5569595"/>
          </a:xfrm>
          <a:prstGeom prst="rect">
            <a:avLst/>
          </a:prstGeom>
        </p:spPr>
      </p:pic>
      <p:cxnSp>
        <p:nvCxnSpPr>
          <p:cNvPr id="6" name="Straight Arrow Connector 5">
            <a:extLst>
              <a:ext uri="{FF2B5EF4-FFF2-40B4-BE49-F238E27FC236}">
                <a16:creationId xmlns:a16="http://schemas.microsoft.com/office/drawing/2014/main" id="{67BB6BE4-60BA-41D0-BBB8-6E2F805246C2}"/>
              </a:ext>
            </a:extLst>
          </p:cNvPr>
          <p:cNvCxnSpPr>
            <a:cxnSpLocks/>
          </p:cNvCxnSpPr>
          <p:nvPr/>
        </p:nvCxnSpPr>
        <p:spPr>
          <a:xfrm flipH="1">
            <a:off x="6253939" y="2410691"/>
            <a:ext cx="286859" cy="621959"/>
          </a:xfrm>
          <a:prstGeom prst="straightConnector1">
            <a:avLst/>
          </a:prstGeom>
          <a:ln w="5715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9" name="Freeform: Shape 8">
            <a:extLst>
              <a:ext uri="{FF2B5EF4-FFF2-40B4-BE49-F238E27FC236}">
                <a16:creationId xmlns:a16="http://schemas.microsoft.com/office/drawing/2014/main" id="{E0AE59B5-72E3-4A34-BB54-1698813AADC2}"/>
              </a:ext>
            </a:extLst>
          </p:cNvPr>
          <p:cNvSpPr/>
          <p:nvPr/>
        </p:nvSpPr>
        <p:spPr>
          <a:xfrm>
            <a:off x="4828558" y="3045807"/>
            <a:ext cx="2776092" cy="756518"/>
          </a:xfrm>
          <a:custGeom>
            <a:avLst/>
            <a:gdLst>
              <a:gd name="connsiteX0" fmla="*/ 78941 w 2808984"/>
              <a:gd name="connsiteY0" fmla="*/ 677577 h 756518"/>
              <a:gd name="connsiteX1" fmla="*/ 1249899 w 2808984"/>
              <a:gd name="connsiteY1" fmla="*/ 355235 h 756518"/>
              <a:gd name="connsiteX2" fmla="*/ 2032731 w 2808984"/>
              <a:gd name="connsiteY2" fmla="*/ 394705 h 756518"/>
              <a:gd name="connsiteX3" fmla="*/ 2808984 w 2808984"/>
              <a:gd name="connsiteY3" fmla="*/ 585479 h 756518"/>
              <a:gd name="connsiteX4" fmla="*/ 2736622 w 2808984"/>
              <a:gd name="connsiteY4" fmla="*/ 249980 h 756518"/>
              <a:gd name="connsiteX5" fmla="*/ 1947212 w 2808984"/>
              <a:gd name="connsiteY5" fmla="*/ 6579 h 756518"/>
              <a:gd name="connsiteX6" fmla="*/ 1263056 w 2808984"/>
              <a:gd name="connsiteY6" fmla="*/ 0 h 756518"/>
              <a:gd name="connsiteX7" fmla="*/ 230245 w 2808984"/>
              <a:gd name="connsiteY7" fmla="*/ 263137 h 756518"/>
              <a:gd name="connsiteX8" fmla="*/ 0 w 2808984"/>
              <a:gd name="connsiteY8" fmla="*/ 361813 h 756518"/>
              <a:gd name="connsiteX9" fmla="*/ 0 w 2808984"/>
              <a:gd name="connsiteY9" fmla="*/ 756518 h 75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84" h="756518">
                <a:moveTo>
                  <a:pt x="78941" y="677577"/>
                </a:moveTo>
                <a:lnTo>
                  <a:pt x="1249899" y="355235"/>
                </a:lnTo>
                <a:lnTo>
                  <a:pt x="2032731" y="394705"/>
                </a:lnTo>
                <a:lnTo>
                  <a:pt x="2808984" y="585479"/>
                </a:lnTo>
                <a:lnTo>
                  <a:pt x="2736622" y="249980"/>
                </a:lnTo>
                <a:lnTo>
                  <a:pt x="1947212" y="6579"/>
                </a:lnTo>
                <a:lnTo>
                  <a:pt x="1263056" y="0"/>
                </a:lnTo>
                <a:lnTo>
                  <a:pt x="230245" y="263137"/>
                </a:lnTo>
                <a:lnTo>
                  <a:pt x="0" y="361813"/>
                </a:lnTo>
                <a:lnTo>
                  <a:pt x="0" y="756518"/>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CAD0AE-E829-477A-B1FA-CA351D226A7B}"/>
              </a:ext>
            </a:extLst>
          </p:cNvPr>
          <p:cNvSpPr txBox="1"/>
          <p:nvPr/>
        </p:nvSpPr>
        <p:spPr>
          <a:xfrm>
            <a:off x="6177134" y="2059045"/>
            <a:ext cx="1723357" cy="276999"/>
          </a:xfrm>
          <a:prstGeom prst="rect">
            <a:avLst/>
          </a:prstGeom>
          <a:solidFill>
            <a:schemeClr val="bg1"/>
          </a:solidFill>
        </p:spPr>
        <p:txBody>
          <a:bodyPr wrap="none" rtlCol="0">
            <a:spAutoFit/>
          </a:bodyPr>
          <a:lstStyle/>
          <a:p>
            <a:r>
              <a:rPr lang="en-US" sz="1200" b="1" dirty="0"/>
              <a:t>Past SCWMC CIP Project</a:t>
            </a:r>
          </a:p>
        </p:txBody>
      </p:sp>
      <p:sp>
        <p:nvSpPr>
          <p:cNvPr id="11" name="TextBox 10">
            <a:extLst>
              <a:ext uri="{FF2B5EF4-FFF2-40B4-BE49-F238E27FC236}">
                <a16:creationId xmlns:a16="http://schemas.microsoft.com/office/drawing/2014/main" id="{56F30F7F-3F4B-45A7-831C-BF244E8673BF}"/>
              </a:ext>
            </a:extLst>
          </p:cNvPr>
          <p:cNvSpPr txBox="1"/>
          <p:nvPr/>
        </p:nvSpPr>
        <p:spPr>
          <a:xfrm>
            <a:off x="355058" y="3450379"/>
            <a:ext cx="805029" cy="276999"/>
          </a:xfrm>
          <a:prstGeom prst="rect">
            <a:avLst/>
          </a:prstGeom>
          <a:noFill/>
        </p:spPr>
        <p:txBody>
          <a:bodyPr wrap="none" rtlCol="0">
            <a:spAutoFit/>
          </a:bodyPr>
          <a:lstStyle/>
          <a:p>
            <a:r>
              <a:rPr lang="en-US" sz="1200" b="1" u="sng" dirty="0">
                <a:solidFill>
                  <a:schemeClr val="bg1"/>
                </a:solidFill>
              </a:rPr>
              <a:t>Plymouth</a:t>
            </a:r>
          </a:p>
        </p:txBody>
      </p:sp>
      <p:sp>
        <p:nvSpPr>
          <p:cNvPr id="12" name="TextBox 11">
            <a:extLst>
              <a:ext uri="{FF2B5EF4-FFF2-40B4-BE49-F238E27FC236}">
                <a16:creationId xmlns:a16="http://schemas.microsoft.com/office/drawing/2014/main" id="{33F5C234-C0E0-4EE3-BE98-F511A3578050}"/>
              </a:ext>
            </a:extLst>
          </p:cNvPr>
          <p:cNvSpPr txBox="1"/>
          <p:nvPr/>
        </p:nvSpPr>
        <p:spPr>
          <a:xfrm>
            <a:off x="306521" y="3055675"/>
            <a:ext cx="1009700" cy="276999"/>
          </a:xfrm>
          <a:prstGeom prst="rect">
            <a:avLst/>
          </a:prstGeom>
          <a:noFill/>
        </p:spPr>
        <p:txBody>
          <a:bodyPr wrap="none" rtlCol="0">
            <a:spAutoFit/>
          </a:bodyPr>
          <a:lstStyle/>
          <a:p>
            <a:r>
              <a:rPr lang="en-US" sz="1200" b="1" u="sng" dirty="0">
                <a:solidFill>
                  <a:schemeClr val="bg1"/>
                </a:solidFill>
              </a:rPr>
              <a:t>Maple Grove</a:t>
            </a:r>
          </a:p>
        </p:txBody>
      </p:sp>
    </p:spTree>
    <p:extLst>
      <p:ext uri="{BB962C8B-B14F-4D97-AF65-F5344CB8AC3E}">
        <p14:creationId xmlns:p14="http://schemas.microsoft.com/office/powerpoint/2010/main" val="306881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63E-CD40-4238-A2DF-25D3B070E9E2}"/>
              </a:ext>
            </a:extLst>
          </p:cNvPr>
          <p:cNvSpPr>
            <a:spLocks noGrp="1"/>
          </p:cNvSpPr>
          <p:nvPr>
            <p:ph type="title"/>
          </p:nvPr>
        </p:nvSpPr>
        <p:spPr/>
        <p:txBody>
          <a:bodyPr/>
          <a:lstStyle/>
          <a:p>
            <a:r>
              <a:rPr lang="en-US" sz="4000"/>
              <a:t>Project Timeline</a:t>
            </a:r>
          </a:p>
        </p:txBody>
      </p:sp>
      <p:graphicFrame>
        <p:nvGraphicFramePr>
          <p:cNvPr id="4" name="Table 4">
            <a:extLst>
              <a:ext uri="{FF2B5EF4-FFF2-40B4-BE49-F238E27FC236}">
                <a16:creationId xmlns:a16="http://schemas.microsoft.com/office/drawing/2014/main" id="{A3D16F19-65D6-45BC-AB62-B721972F7981}"/>
              </a:ext>
            </a:extLst>
          </p:cNvPr>
          <p:cNvGraphicFramePr>
            <a:graphicFrameLocks noGrp="1"/>
          </p:cNvGraphicFramePr>
          <p:nvPr>
            <p:extLst>
              <p:ext uri="{D42A27DB-BD31-4B8C-83A1-F6EECF244321}">
                <p14:modId xmlns:p14="http://schemas.microsoft.com/office/powerpoint/2010/main" val="1966966336"/>
              </p:ext>
            </p:extLst>
          </p:nvPr>
        </p:nvGraphicFramePr>
        <p:xfrm>
          <a:off x="1656365" y="1119242"/>
          <a:ext cx="8590715" cy="3564592"/>
        </p:xfrm>
        <a:graphic>
          <a:graphicData uri="http://schemas.openxmlformats.org/drawingml/2006/table">
            <a:tbl>
              <a:tblPr firstRow="1" bandRow="1">
                <a:tableStyleId>{5C22544A-7EE6-4342-B048-85BDC9FD1C3A}</a:tableStyleId>
              </a:tblPr>
              <a:tblGrid>
                <a:gridCol w="5639286">
                  <a:extLst>
                    <a:ext uri="{9D8B030D-6E8A-4147-A177-3AD203B41FA5}">
                      <a16:colId xmlns:a16="http://schemas.microsoft.com/office/drawing/2014/main" val="4073796768"/>
                    </a:ext>
                  </a:extLst>
                </a:gridCol>
                <a:gridCol w="2951429">
                  <a:extLst>
                    <a:ext uri="{9D8B030D-6E8A-4147-A177-3AD203B41FA5}">
                      <a16:colId xmlns:a16="http://schemas.microsoft.com/office/drawing/2014/main" val="1145939791"/>
                    </a:ext>
                  </a:extLst>
                </a:gridCol>
              </a:tblGrid>
              <a:tr h="678462">
                <a:tc>
                  <a:txBody>
                    <a:bodyPr/>
                    <a:lstStyle/>
                    <a:p>
                      <a:pPr marL="0" algn="l" defTabSz="914400" rtl="0" eaLnBrk="1" latinLnBrk="0" hangingPunct="1"/>
                      <a:r>
                        <a:rPr lang="en-US" sz="2400" b="1" kern="1200">
                          <a:solidFill>
                            <a:schemeClr val="lt1"/>
                          </a:solidFill>
                          <a:latin typeface="+mn-lt"/>
                          <a:ea typeface="+mn-ea"/>
                          <a:cs typeface="+mn-cs"/>
                        </a:rPr>
                        <a:t>Phase</a:t>
                      </a:r>
                    </a:p>
                  </a:txBody>
                  <a:tcPr/>
                </a:tc>
                <a:tc>
                  <a:txBody>
                    <a:bodyPr/>
                    <a:lstStyle/>
                    <a:p>
                      <a:r>
                        <a:rPr lang="en-US" sz="2400"/>
                        <a:t>Time</a:t>
                      </a:r>
                    </a:p>
                  </a:txBody>
                  <a:tcPr/>
                </a:tc>
                <a:extLst>
                  <a:ext uri="{0D108BD9-81ED-4DB2-BD59-A6C34878D82A}">
                    <a16:rowId xmlns:a16="http://schemas.microsoft.com/office/drawing/2014/main" val="4200907789"/>
                  </a:ext>
                </a:extLst>
              </a:tr>
              <a:tr h="577226">
                <a:tc>
                  <a:txBody>
                    <a:bodyPr/>
                    <a:lstStyle/>
                    <a:p>
                      <a:r>
                        <a:rPr lang="en-US" sz="2400" dirty="0"/>
                        <a:t>Initial Watershed Presentation</a:t>
                      </a:r>
                    </a:p>
                  </a:txBody>
                  <a:tcPr/>
                </a:tc>
                <a:tc>
                  <a:txBody>
                    <a:bodyPr/>
                    <a:lstStyle/>
                    <a:p>
                      <a:r>
                        <a:rPr lang="en-US" sz="2400" dirty="0"/>
                        <a:t>August 2022</a:t>
                      </a:r>
                    </a:p>
                  </a:txBody>
                  <a:tcPr/>
                </a:tc>
                <a:extLst>
                  <a:ext uri="{0D108BD9-81ED-4DB2-BD59-A6C34878D82A}">
                    <a16:rowId xmlns:a16="http://schemas.microsoft.com/office/drawing/2014/main" val="1518343149"/>
                  </a:ext>
                </a:extLst>
              </a:tr>
              <a:tr h="577226">
                <a:tc>
                  <a:txBody>
                    <a:bodyPr/>
                    <a:lstStyle/>
                    <a:p>
                      <a:r>
                        <a:rPr lang="en-US" sz="2400" dirty="0"/>
                        <a:t>Resident Meeting </a:t>
                      </a:r>
                    </a:p>
                  </a:txBody>
                  <a:tcPr/>
                </a:tc>
                <a:tc>
                  <a:txBody>
                    <a:bodyPr/>
                    <a:lstStyle/>
                    <a:p>
                      <a:r>
                        <a:rPr lang="en-US" sz="2400" dirty="0"/>
                        <a:t>August 24, 2022</a:t>
                      </a:r>
                    </a:p>
                  </a:txBody>
                  <a:tcPr/>
                </a:tc>
                <a:extLst>
                  <a:ext uri="{0D108BD9-81ED-4DB2-BD59-A6C34878D82A}">
                    <a16:rowId xmlns:a16="http://schemas.microsoft.com/office/drawing/2014/main" val="1155017489"/>
                  </a:ext>
                </a:extLst>
              </a:tr>
              <a:tr h="577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Engineering Final Design</a:t>
                      </a:r>
                    </a:p>
                  </a:txBody>
                  <a:tcPr/>
                </a:tc>
                <a:tc>
                  <a:txBody>
                    <a:bodyPr/>
                    <a:lstStyle/>
                    <a:p>
                      <a:r>
                        <a:rPr lang="en-US" sz="2400" dirty="0"/>
                        <a:t>Fall 2022</a:t>
                      </a:r>
                    </a:p>
                  </a:txBody>
                  <a:tcPr/>
                </a:tc>
                <a:extLst>
                  <a:ext uri="{0D108BD9-81ED-4DB2-BD59-A6C34878D82A}">
                    <a16:rowId xmlns:a16="http://schemas.microsoft.com/office/drawing/2014/main" val="2721714159"/>
                  </a:ext>
                </a:extLst>
              </a:tr>
              <a:tr h="577226">
                <a:tc>
                  <a:txBody>
                    <a:bodyPr/>
                    <a:lstStyle/>
                    <a:p>
                      <a:r>
                        <a:rPr lang="en-US" sz="2400"/>
                        <a:t>Contractor Bidding</a:t>
                      </a:r>
                    </a:p>
                  </a:txBody>
                  <a:tcPr/>
                </a:tc>
                <a:tc>
                  <a:txBody>
                    <a:bodyPr/>
                    <a:lstStyle/>
                    <a:p>
                      <a:r>
                        <a:rPr lang="en-US" sz="2400"/>
                        <a:t>Fall 2022</a:t>
                      </a:r>
                    </a:p>
                  </a:txBody>
                  <a:tcPr/>
                </a:tc>
                <a:extLst>
                  <a:ext uri="{0D108BD9-81ED-4DB2-BD59-A6C34878D82A}">
                    <a16:rowId xmlns:a16="http://schemas.microsoft.com/office/drawing/2014/main" val="2491707021"/>
                  </a:ext>
                </a:extLst>
              </a:tr>
              <a:tr h="577226">
                <a:tc>
                  <a:txBody>
                    <a:bodyPr/>
                    <a:lstStyle/>
                    <a:p>
                      <a:r>
                        <a:rPr lang="en-US" sz="2400"/>
                        <a:t>Construction</a:t>
                      </a:r>
                    </a:p>
                  </a:txBody>
                  <a:tcPr/>
                </a:tc>
                <a:tc>
                  <a:txBody>
                    <a:bodyPr/>
                    <a:lstStyle/>
                    <a:p>
                      <a:r>
                        <a:rPr lang="en-US" sz="2400" dirty="0"/>
                        <a:t>Winter 2022/2023</a:t>
                      </a:r>
                    </a:p>
                  </a:txBody>
                  <a:tcPr/>
                </a:tc>
                <a:extLst>
                  <a:ext uri="{0D108BD9-81ED-4DB2-BD59-A6C34878D82A}">
                    <a16:rowId xmlns:a16="http://schemas.microsoft.com/office/drawing/2014/main" val="1593052859"/>
                  </a:ext>
                </a:extLst>
              </a:tr>
            </a:tbl>
          </a:graphicData>
        </a:graphic>
      </p:graphicFrame>
    </p:spTree>
    <p:extLst>
      <p:ext uri="{BB962C8B-B14F-4D97-AF65-F5344CB8AC3E}">
        <p14:creationId xmlns:p14="http://schemas.microsoft.com/office/powerpoint/2010/main" val="366414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9D08-D056-4300-9477-B60E9FE67C1B}"/>
              </a:ext>
            </a:extLst>
          </p:cNvPr>
          <p:cNvSpPr>
            <a:spLocks noGrp="1"/>
          </p:cNvSpPr>
          <p:nvPr>
            <p:ph type="title"/>
          </p:nvPr>
        </p:nvSpPr>
        <p:spPr>
          <a:xfrm>
            <a:off x="838200" y="295677"/>
            <a:ext cx="10515600" cy="505313"/>
          </a:xfrm>
        </p:spPr>
        <p:txBody>
          <a:bodyPr/>
          <a:lstStyle/>
          <a:p>
            <a:r>
              <a:rPr lang="en-US" sz="4000" b="1" dirty="0"/>
              <a:t>Identified Potential Improvements</a:t>
            </a:r>
          </a:p>
        </p:txBody>
      </p:sp>
      <p:sp>
        <p:nvSpPr>
          <p:cNvPr id="3" name="Content Placeholder 2">
            <a:extLst>
              <a:ext uri="{FF2B5EF4-FFF2-40B4-BE49-F238E27FC236}">
                <a16:creationId xmlns:a16="http://schemas.microsoft.com/office/drawing/2014/main" id="{7FEDDC5A-55C3-4DA0-BA6C-601D986E4CB9}"/>
              </a:ext>
            </a:extLst>
          </p:cNvPr>
          <p:cNvSpPr>
            <a:spLocks noGrp="1"/>
          </p:cNvSpPr>
          <p:nvPr>
            <p:ph idx="1"/>
          </p:nvPr>
        </p:nvSpPr>
        <p:spPr>
          <a:xfrm>
            <a:off x="942372" y="800990"/>
            <a:ext cx="10515600" cy="5060340"/>
          </a:xfrm>
        </p:spPr>
        <p:txBody>
          <a:bodyPr>
            <a:normAutofit fontScale="92500" lnSpcReduction="10000"/>
          </a:bodyPr>
          <a:lstStyle/>
          <a:p>
            <a:pPr lvl="1"/>
            <a:endParaRPr lang="en-US" sz="3200" dirty="0"/>
          </a:p>
          <a:p>
            <a:pPr lvl="1"/>
            <a:r>
              <a:rPr lang="en-US" sz="3200" dirty="0"/>
              <a:t>Address Bank Erosion</a:t>
            </a:r>
          </a:p>
          <a:p>
            <a:pPr lvl="1"/>
            <a:r>
              <a:rPr lang="en-US" sz="3200" dirty="0"/>
              <a:t>Remove blockages</a:t>
            </a:r>
          </a:p>
          <a:p>
            <a:pPr lvl="1"/>
            <a:r>
              <a:rPr lang="en-US" sz="3200" dirty="0"/>
              <a:t>Sediment Dredging</a:t>
            </a:r>
          </a:p>
          <a:p>
            <a:pPr lvl="2"/>
            <a:r>
              <a:rPr lang="en-US" sz="2800" dirty="0"/>
              <a:t>Address Water quality </a:t>
            </a:r>
          </a:p>
          <a:p>
            <a:pPr lvl="2"/>
            <a:r>
              <a:rPr lang="en-US" sz="2800" dirty="0"/>
              <a:t>Address Bank Erosion</a:t>
            </a:r>
          </a:p>
          <a:p>
            <a:pPr lvl="2"/>
            <a:r>
              <a:rPr lang="en-US" sz="2800" dirty="0"/>
              <a:t>Removal of sediment and debris</a:t>
            </a:r>
            <a:endParaRPr lang="en-US" sz="3200" dirty="0"/>
          </a:p>
          <a:p>
            <a:pPr lvl="1"/>
            <a:r>
              <a:rPr lang="en-US" sz="3200" dirty="0"/>
              <a:t>Tree Removals</a:t>
            </a:r>
          </a:p>
          <a:p>
            <a:pPr lvl="2"/>
            <a:r>
              <a:rPr lang="en-US" sz="2400" dirty="0"/>
              <a:t>Evaluated Diseased &amp; Hazardous Trees</a:t>
            </a:r>
          </a:p>
          <a:p>
            <a:pPr lvl="2"/>
            <a:r>
              <a:rPr lang="en-US" sz="2400" dirty="0"/>
              <a:t>Identify those Impacting flow</a:t>
            </a:r>
          </a:p>
          <a:p>
            <a:pPr lvl="2"/>
            <a:r>
              <a:rPr lang="en-US" sz="2400" dirty="0"/>
              <a:t>Identify those potentially impacted by bank erosion improvements areas</a:t>
            </a:r>
          </a:p>
          <a:p>
            <a:pPr lvl="1"/>
            <a:r>
              <a:rPr lang="en-US" sz="3200" dirty="0"/>
              <a:t>Resident Input</a:t>
            </a:r>
          </a:p>
          <a:p>
            <a:endParaRPr lang="en-US" dirty="0">
              <a:solidFill>
                <a:schemeClr val="accent5"/>
              </a:solidFill>
            </a:endParaRPr>
          </a:p>
          <a:p>
            <a:endParaRPr lang="en-US" dirty="0"/>
          </a:p>
        </p:txBody>
      </p:sp>
    </p:spTree>
    <p:extLst>
      <p:ext uri="{BB962C8B-B14F-4D97-AF65-F5344CB8AC3E}">
        <p14:creationId xmlns:p14="http://schemas.microsoft.com/office/powerpoint/2010/main" val="314882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80158" y="126488"/>
            <a:ext cx="6031683" cy="505313"/>
          </a:xfrm>
        </p:spPr>
        <p:txBody>
          <a:bodyPr/>
          <a:lstStyle/>
          <a:p>
            <a:r>
              <a:rPr lang="en-US"/>
              <a:t>Eroding Banks</a:t>
            </a:r>
          </a:p>
        </p:txBody>
      </p:sp>
      <p:pic>
        <p:nvPicPr>
          <p:cNvPr id="4" name="Picture 3" descr="A hole in the ground with plants around it&#10;&#10;Description automatically generated with low confidence">
            <a:extLst>
              <a:ext uri="{FF2B5EF4-FFF2-40B4-BE49-F238E27FC236}">
                <a16:creationId xmlns:a16="http://schemas.microsoft.com/office/drawing/2014/main" id="{15B67A7F-700C-423D-9624-EF7438B68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873" y="401526"/>
            <a:ext cx="4631754" cy="6175672"/>
          </a:xfrm>
          <a:prstGeom prst="rect">
            <a:avLst/>
          </a:prstGeom>
        </p:spPr>
      </p:pic>
      <p:pic>
        <p:nvPicPr>
          <p:cNvPr id="6" name="Picture 5" descr="A stream in the woods&#10;&#10;Description automatically generated with low confidence">
            <a:extLst>
              <a:ext uri="{FF2B5EF4-FFF2-40B4-BE49-F238E27FC236}">
                <a16:creationId xmlns:a16="http://schemas.microsoft.com/office/drawing/2014/main" id="{532409FD-97AE-458F-B458-A01065EF4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00" y="687219"/>
            <a:ext cx="4417485" cy="5889979"/>
          </a:xfrm>
          <a:prstGeom prst="rect">
            <a:avLst/>
          </a:prstGeom>
        </p:spPr>
      </p:pic>
    </p:spTree>
    <p:extLst>
      <p:ext uri="{BB962C8B-B14F-4D97-AF65-F5344CB8AC3E}">
        <p14:creationId xmlns:p14="http://schemas.microsoft.com/office/powerpoint/2010/main" val="3139766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816057" y="337133"/>
            <a:ext cx="4432203" cy="505313"/>
          </a:xfrm>
        </p:spPr>
        <p:txBody>
          <a:bodyPr/>
          <a:lstStyle/>
          <a:p>
            <a:r>
              <a:rPr lang="en-US"/>
              <a:t>Channel Erosion Repair</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812" y="905608"/>
            <a:ext cx="5625826" cy="42193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362" y="905608"/>
            <a:ext cx="5625826" cy="4219370"/>
          </a:xfrm>
          <a:prstGeom prst="rect">
            <a:avLst/>
          </a:prstGeom>
        </p:spPr>
      </p:pic>
    </p:spTree>
    <p:extLst>
      <p:ext uri="{BB962C8B-B14F-4D97-AF65-F5344CB8AC3E}">
        <p14:creationId xmlns:p14="http://schemas.microsoft.com/office/powerpoint/2010/main" val="2642663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816057" y="337133"/>
            <a:ext cx="4432203" cy="505313"/>
          </a:xfrm>
        </p:spPr>
        <p:txBody>
          <a:bodyPr/>
          <a:lstStyle/>
          <a:p>
            <a:r>
              <a:rPr lang="en-US"/>
              <a:t>Channel Erosion Repair</a:t>
            </a:r>
          </a:p>
        </p:txBody>
      </p:sp>
      <p:pic>
        <p:nvPicPr>
          <p:cNvPr id="3" name="Picture 2">
            <a:extLst>
              <a:ext uri="{FF2B5EF4-FFF2-40B4-BE49-F238E27FC236}">
                <a16:creationId xmlns:a16="http://schemas.microsoft.com/office/drawing/2014/main" id="{6333E42C-C090-B59E-08D6-E016008DE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863" y="1091020"/>
            <a:ext cx="5909568" cy="4432176"/>
          </a:xfrm>
          <a:prstGeom prst="rect">
            <a:avLst/>
          </a:prstGeom>
        </p:spPr>
      </p:pic>
      <p:pic>
        <p:nvPicPr>
          <p:cNvPr id="7" name="Picture 6" descr="A picture containing tree, grass, outdoor, plant&#10;&#10;Description automatically generated">
            <a:extLst>
              <a:ext uri="{FF2B5EF4-FFF2-40B4-BE49-F238E27FC236}">
                <a16:creationId xmlns:a16="http://schemas.microsoft.com/office/drawing/2014/main" id="{277040DF-28D6-E328-3822-F977C064B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4186" y="1091020"/>
            <a:ext cx="5291382" cy="3968536"/>
          </a:xfrm>
          <a:prstGeom prst="rect">
            <a:avLst/>
          </a:prstGeom>
        </p:spPr>
      </p:pic>
    </p:spTree>
    <p:extLst>
      <p:ext uri="{BB962C8B-B14F-4D97-AF65-F5344CB8AC3E}">
        <p14:creationId xmlns:p14="http://schemas.microsoft.com/office/powerpoint/2010/main" val="366825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D82543B-168F-53CF-F11A-25C14FA70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80" y="0"/>
            <a:ext cx="10468946" cy="6774024"/>
          </a:xfrm>
          <a:prstGeom prst="rect">
            <a:avLst/>
          </a:prstGeom>
        </p:spPr>
      </p:pic>
    </p:spTree>
    <p:extLst>
      <p:ext uri="{BB962C8B-B14F-4D97-AF65-F5344CB8AC3E}">
        <p14:creationId xmlns:p14="http://schemas.microsoft.com/office/powerpoint/2010/main" val="31858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_Quality_template.potx" id="{D9238EB6-1B54-4016-B429-6DABD42C5C78}" vid="{84646ACE-9F56-4532-9708-661926F8F4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D723445524B542932548FF39063889" ma:contentTypeVersion="11" ma:contentTypeDescription="Create a new document." ma:contentTypeScope="" ma:versionID="ef366a2d85f224acf72e14c382eb6ec8">
  <xsd:schema xmlns:xsd="http://www.w3.org/2001/XMLSchema" xmlns:xs="http://www.w3.org/2001/XMLSchema" xmlns:p="http://schemas.microsoft.com/office/2006/metadata/properties" xmlns:ns2="a8083a94-0b15-4df3-a68a-524af9ab05d8" xmlns:ns3="f406e657-8276-4a1d-ba81-29de69e75ece" targetNamespace="http://schemas.microsoft.com/office/2006/metadata/properties" ma:root="true" ma:fieldsID="94df217698d8cef215e9a427705f9984" ns2:_="" ns3:_="">
    <xsd:import namespace="a8083a94-0b15-4df3-a68a-524af9ab05d8"/>
    <xsd:import namespace="f406e657-8276-4a1d-ba81-29de69e75e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83a94-0b15-4df3-a68a-524af9ab05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06e657-8276-4a1d-ba81-29de69e75e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4F2426-FF1F-49F3-B8B4-2D2567B9D972}">
  <ds:schemaRefs>
    <ds:schemaRef ds:uri="http://schemas.microsoft.com/sharepoint/v3/contenttype/forms"/>
  </ds:schemaRefs>
</ds:datastoreItem>
</file>

<file path=customXml/itemProps2.xml><?xml version="1.0" encoding="utf-8"?>
<ds:datastoreItem xmlns:ds="http://schemas.openxmlformats.org/officeDocument/2006/customXml" ds:itemID="{2BC78AD0-9A23-4AEC-8338-6814163F796C}">
  <ds:schemaRefs>
    <ds:schemaRef ds:uri="a8083a94-0b15-4df3-a68a-524af9ab05d8"/>
    <ds:schemaRef ds:uri="f406e657-8276-4a1d-ba81-29de69e75e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E8B158-0C4A-47F8-8BB8-E4D9BD30F182}">
  <ds:schemaRefs>
    <ds:schemaRef ds:uri="a8083a94-0b15-4df3-a68a-524af9ab05d8"/>
    <ds:schemaRef ds:uri="f406e657-8276-4a1d-ba81-29de69e75e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Water_Quality_template</Template>
  <TotalTime>569</TotalTime>
  <Words>383</Words>
  <Application>Microsoft Office PowerPoint</Application>
  <PresentationFormat>Widescreen</PresentationFormat>
  <Paragraphs>98</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Trebuchet MS</vt:lpstr>
      <vt:lpstr>Office Theme</vt:lpstr>
      <vt:lpstr>Pike Creek Drainage  Improvement Project WR-220001</vt:lpstr>
      <vt:lpstr>Project Team</vt:lpstr>
      <vt:lpstr>Pike Creek Drainage Improvement Project </vt:lpstr>
      <vt:lpstr>Project Timeline</vt:lpstr>
      <vt:lpstr>Identified Potential Improvements</vt:lpstr>
      <vt:lpstr>Eroding Banks</vt:lpstr>
      <vt:lpstr>Channel Erosion Repair</vt:lpstr>
      <vt:lpstr>Channel Erosion Repair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Pond Maintenance</vt:lpstr>
      <vt:lpstr>Funding Participants</vt:lpstr>
      <vt:lpstr>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Plum Tree East Drainage Improvement Project WR-18-0003</dc:title>
  <dc:creator>Ben Scharenbroich</dc:creator>
  <cp:lastModifiedBy>Lisa Stromberg</cp:lastModifiedBy>
  <cp:revision>21</cp:revision>
  <cp:lastPrinted>2022-03-30T13:54:18Z</cp:lastPrinted>
  <dcterms:created xsi:type="dcterms:W3CDTF">2020-07-15T13:31:00Z</dcterms:created>
  <dcterms:modified xsi:type="dcterms:W3CDTF">2022-09-20T14:52:55Z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0x01010030D723445524B542932548FF39063889</vt:lpwstr>
  </property>
</Properties>
</file>