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60" r:id="rId4"/>
    <p:sldId id="276" r:id="rId5"/>
    <p:sldId id="273" r:id="rId6"/>
    <p:sldId id="293" r:id="rId7"/>
    <p:sldId id="280" r:id="rId8"/>
    <p:sldId id="289" r:id="rId9"/>
    <p:sldId id="291" r:id="rId10"/>
    <p:sldId id="294" r:id="rId11"/>
    <p:sldId id="286" r:id="rId12"/>
    <p:sldId id="268" r:id="rId13"/>
    <p:sldId id="295" r:id="rId14"/>
    <p:sldId id="285" r:id="rId15"/>
    <p:sldId id="296" r:id="rId16"/>
    <p:sldId id="267" r:id="rId17"/>
    <p:sldId id="265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Scharenbroich" initials="BS" lastIdx="1" clrIdx="0">
    <p:extLst>
      <p:ext uri="{19B8F6BF-5375-455C-9EA6-DF929625EA0E}">
        <p15:presenceInfo xmlns:p15="http://schemas.microsoft.com/office/powerpoint/2012/main" userId="S::bscharenbroich@plymouthmn.gov::5445b0bb-992e-4d5a-9fc9-acd6ac15f0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43D84-BDAC-4425-9E52-3BC21CE4B42F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AE0C9-8352-4CFB-A16D-DC667C1C5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75EA9-3106-468E-8FA8-ECA1552E00CE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5FAD7-9DED-4D9C-A967-5E48B580B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7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9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project limits for the reconstruction project. The highlighted</a:t>
            </a:r>
            <a:r>
              <a:rPr lang="en-US" baseline="0" dirty="0"/>
              <a:t> streets are those proposed for reconstruction.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7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project limits for the reconstruction project. The highlighted</a:t>
            </a:r>
            <a:r>
              <a:rPr lang="en-US" baseline="0" dirty="0"/>
              <a:t> streets are those proposed for reconstruction.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4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2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Working</a:t>
            </a:r>
            <a:r>
              <a:rPr lang="en-US" baseline="0" dirty="0"/>
              <a:t> on design now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aseline="0" dirty="0"/>
              <a:t>Incorporate feedback from meeting into 90% draft plans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90% draft plans will give a good idea of impacts</a:t>
            </a:r>
          </a:p>
          <a:p>
            <a:pPr marL="631908" lvl="1" indent="-174708">
              <a:buFont typeface="Arial" panose="020B0604020202020204" pitchFamily="34" charset="0"/>
              <a:buChar char="•"/>
            </a:pPr>
            <a:r>
              <a:rPr lang="en-US" baseline="0" dirty="0"/>
              <a:t>Meet with residents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baseline="0" dirty="0"/>
              <a:t>Incorporate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56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</a:t>
            </a:r>
            <a:r>
              <a:rPr lang="en-US" baseline="0" dirty="0"/>
              <a:t> questions.</a:t>
            </a:r>
          </a:p>
          <a:p>
            <a:r>
              <a:rPr lang="en-US" baseline="0" dirty="0"/>
              <a:t>Staff will stick around if you want to ask questions in person or point out areas of concern.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7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project limits for the reconstruction project. The highlighted</a:t>
            </a:r>
            <a:r>
              <a:rPr lang="en-US" baseline="0" dirty="0"/>
              <a:t> streets are those proposed for reconstruction.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6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project limits for the reconstruction project. The highlighted</a:t>
            </a:r>
            <a:r>
              <a:rPr lang="en-US" baseline="0" dirty="0"/>
              <a:t> streets are those proposed for reconstruction.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project limits for the reconstruction project. The highlighted</a:t>
            </a:r>
            <a:r>
              <a:rPr lang="en-US" baseline="0" dirty="0"/>
              <a:t> streets are those proposed for reconstruction.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5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7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8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project limits for the reconstruction project. The highlighted</a:t>
            </a:r>
            <a:r>
              <a:rPr lang="en-US" baseline="0" dirty="0"/>
              <a:t> streets are those proposed for reconstruction.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56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4B42D-463B-4697-9DD6-9F462BC484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" y="0"/>
            <a:ext cx="12190469" cy="6858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8" y="4264264"/>
            <a:ext cx="7643446" cy="501649"/>
          </a:xfrm>
        </p:spPr>
        <p:txBody>
          <a:bodyPr anchor="b">
            <a:noAutofit/>
          </a:bodyPr>
          <a:lstStyle>
            <a:lvl1pPr algn="r">
              <a:defRPr sz="28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9754" y="4741480"/>
            <a:ext cx="9144000" cy="331683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8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5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5313"/>
          </a:xfrm>
        </p:spPr>
        <p:txBody>
          <a:bodyPr>
            <a:noAutofit/>
          </a:bodyPr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6623"/>
            <a:ext cx="10515600" cy="5060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5846"/>
            <a:ext cx="12192000" cy="13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1345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1345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200" y="365125"/>
            <a:ext cx="10515600" cy="505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5846"/>
            <a:ext cx="12192000" cy="13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3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03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3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7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6117-38AC-4F80-BC9E-8176D34C1AD0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49BC-0E4D-406A-B507-8F9EE70C9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8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scharenbroich@plymouthmn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mckenzie@plymouthmn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scharenbroich@plymouthmn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rescorla@wsbeng.com" TargetMode="External"/><Relationship Id="rId5" Type="http://schemas.openxmlformats.org/officeDocument/2006/relationships/hyperlink" Target="mailto:jnewhall@wsbeng.com" TargetMode="External"/><Relationship Id="rId4" Type="http://schemas.openxmlformats.org/officeDocument/2006/relationships/hyperlink" Target="mailto:cmckenzie@plymouthmn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Maple Creek Stream Restoration Project</a:t>
            </a:r>
            <a:br>
              <a:rPr lang="en-US" sz="2000" dirty="0"/>
            </a:br>
            <a:r>
              <a:rPr lang="en-US" sz="2000" dirty="0"/>
              <a:t>WR-20-0001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Neighborhood Information Meeting – October 25, 2021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3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076" y="241557"/>
            <a:ext cx="5189837" cy="505313"/>
          </a:xfrm>
        </p:spPr>
        <p:txBody>
          <a:bodyPr/>
          <a:lstStyle/>
          <a:p>
            <a:r>
              <a:rPr lang="en-US" dirty="0"/>
              <a:t>Project Improvements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347" y="125835"/>
            <a:ext cx="4326653" cy="5599197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22076" y="1392193"/>
            <a:ext cx="481089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proposed improvements of the project are: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Pond Dredging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Iron Enhanced Sand Filter Installation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Trail Realignment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   </a:t>
            </a:r>
            <a:r>
              <a:rPr lang="en-US" b="1" u="sng" dirty="0"/>
              <a:t>Stream Channel Erosion Repair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Wetland Restoration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Storm Sewer Outlet Maintenance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Revegetation with native grasses and 		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4C145-8205-4E23-AF35-2CB515396738}"/>
              </a:ext>
            </a:extLst>
          </p:cNvPr>
          <p:cNvSpPr txBox="1"/>
          <p:nvPr/>
        </p:nvSpPr>
        <p:spPr>
          <a:xfrm>
            <a:off x="4093058" y="3669085"/>
            <a:ext cx="1351357" cy="553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Wetland Restoration &amp; Storm sewer outlet maintenance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8D976-AC06-4F5E-B003-A525360CAA49}"/>
              </a:ext>
            </a:extLst>
          </p:cNvPr>
          <p:cNvCxnSpPr>
            <a:cxnSpLocks/>
          </p:cNvCxnSpPr>
          <p:nvPr/>
        </p:nvCxnSpPr>
        <p:spPr>
          <a:xfrm flipH="1">
            <a:off x="3120705" y="3992252"/>
            <a:ext cx="972352" cy="59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F45412-8AC4-430A-BF4A-9CCCD4A69102}"/>
              </a:ext>
            </a:extLst>
          </p:cNvPr>
          <p:cNvCxnSpPr>
            <a:cxnSpLocks/>
          </p:cNvCxnSpPr>
          <p:nvPr/>
        </p:nvCxnSpPr>
        <p:spPr>
          <a:xfrm flipH="1">
            <a:off x="4193725" y="1983518"/>
            <a:ext cx="62912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BCFC42-ADF8-443C-979A-97F151E8CE6F}"/>
              </a:ext>
            </a:extLst>
          </p:cNvPr>
          <p:cNvCxnSpPr>
            <a:cxnSpLocks/>
          </p:cNvCxnSpPr>
          <p:nvPr/>
        </p:nvCxnSpPr>
        <p:spPr>
          <a:xfrm>
            <a:off x="2475852" y="2497337"/>
            <a:ext cx="552574" cy="58981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8911C-122E-49AC-A646-A65BAB1002B7}"/>
              </a:ext>
            </a:extLst>
          </p:cNvPr>
          <p:cNvSpPr txBox="1"/>
          <p:nvPr/>
        </p:nvSpPr>
        <p:spPr>
          <a:xfrm>
            <a:off x="1937312" y="2284744"/>
            <a:ext cx="8146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Channel Restoration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C9A72-7D0C-4C72-A8DD-2DF9336F142C}"/>
              </a:ext>
            </a:extLst>
          </p:cNvPr>
          <p:cNvSpPr txBox="1"/>
          <p:nvPr/>
        </p:nvSpPr>
        <p:spPr>
          <a:xfrm>
            <a:off x="4759366" y="1568019"/>
            <a:ext cx="102065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Pond Expansion, Iron Enhanced Sand Filter &amp; Trail Realignment</a:t>
            </a:r>
          </a:p>
        </p:txBody>
      </p:sp>
    </p:spTree>
    <p:extLst>
      <p:ext uri="{BB962C8B-B14F-4D97-AF65-F5344CB8AC3E}">
        <p14:creationId xmlns:p14="http://schemas.microsoft.com/office/powerpoint/2010/main" val="311684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1DB7-8ADD-4917-90F8-BB0C4B4F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777" y="105148"/>
            <a:ext cx="6812902" cy="505313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n-US" dirty="0"/>
              <a:t>Creek Excavation &amp; Erosion Repairs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2E175C-C2AB-4014-B668-772D0F906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44" y="731759"/>
            <a:ext cx="8619112" cy="4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6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6057" y="337133"/>
            <a:ext cx="4432203" cy="505313"/>
          </a:xfrm>
        </p:spPr>
        <p:txBody>
          <a:bodyPr/>
          <a:lstStyle/>
          <a:p>
            <a:r>
              <a:rPr lang="en-US" dirty="0"/>
              <a:t>Channel Erosion Repair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12" y="905608"/>
            <a:ext cx="5625826" cy="42193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62" y="905608"/>
            <a:ext cx="5625826" cy="4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076" y="241557"/>
            <a:ext cx="5189837" cy="505313"/>
          </a:xfrm>
        </p:spPr>
        <p:txBody>
          <a:bodyPr/>
          <a:lstStyle/>
          <a:p>
            <a:r>
              <a:rPr lang="en-US" dirty="0"/>
              <a:t>Project Improvements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347" y="125835"/>
            <a:ext cx="4326653" cy="5599197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22076" y="1392193"/>
            <a:ext cx="481089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proposed improvements of the project are: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Pond Dredging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Iron Enhanced Sand Filter Installation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Trail Realignment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Stream Channel Erosion Repair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</a:t>
            </a:r>
            <a:r>
              <a:rPr lang="en-US" b="1" u="sng" dirty="0"/>
              <a:t>Wetland Restoration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	</a:t>
            </a:r>
            <a:r>
              <a:rPr lang="en-US" b="1" u="sng" dirty="0"/>
              <a:t>Storm Sewer Outlet Maintenance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Revegetation with native grasses and 		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4C145-8205-4E23-AF35-2CB515396738}"/>
              </a:ext>
            </a:extLst>
          </p:cNvPr>
          <p:cNvSpPr txBox="1"/>
          <p:nvPr/>
        </p:nvSpPr>
        <p:spPr>
          <a:xfrm>
            <a:off x="4093058" y="3669085"/>
            <a:ext cx="1351357" cy="553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Wetland Restoration &amp; Storm sewer outlet maintenance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8D976-AC06-4F5E-B003-A525360CAA49}"/>
              </a:ext>
            </a:extLst>
          </p:cNvPr>
          <p:cNvCxnSpPr>
            <a:cxnSpLocks/>
          </p:cNvCxnSpPr>
          <p:nvPr/>
        </p:nvCxnSpPr>
        <p:spPr>
          <a:xfrm flipH="1">
            <a:off x="3120705" y="3992252"/>
            <a:ext cx="972352" cy="59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F45412-8AC4-430A-BF4A-9CCCD4A69102}"/>
              </a:ext>
            </a:extLst>
          </p:cNvPr>
          <p:cNvCxnSpPr>
            <a:cxnSpLocks/>
          </p:cNvCxnSpPr>
          <p:nvPr/>
        </p:nvCxnSpPr>
        <p:spPr>
          <a:xfrm flipH="1">
            <a:off x="4193725" y="1983518"/>
            <a:ext cx="62912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BCFC42-ADF8-443C-979A-97F151E8CE6F}"/>
              </a:ext>
            </a:extLst>
          </p:cNvPr>
          <p:cNvCxnSpPr>
            <a:cxnSpLocks/>
          </p:cNvCxnSpPr>
          <p:nvPr/>
        </p:nvCxnSpPr>
        <p:spPr>
          <a:xfrm>
            <a:off x="2475852" y="2497337"/>
            <a:ext cx="552574" cy="58981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8911C-122E-49AC-A646-A65BAB1002B7}"/>
              </a:ext>
            </a:extLst>
          </p:cNvPr>
          <p:cNvSpPr txBox="1"/>
          <p:nvPr/>
        </p:nvSpPr>
        <p:spPr>
          <a:xfrm>
            <a:off x="1937312" y="2284744"/>
            <a:ext cx="7892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Channel Restoration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C9A72-7D0C-4C72-A8DD-2DF9336F142C}"/>
              </a:ext>
            </a:extLst>
          </p:cNvPr>
          <p:cNvSpPr txBox="1"/>
          <p:nvPr/>
        </p:nvSpPr>
        <p:spPr>
          <a:xfrm>
            <a:off x="4759366" y="1568019"/>
            <a:ext cx="102065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Pond Expansion, Iron Enhanced Sand Filter &amp; Trail Realignment</a:t>
            </a:r>
          </a:p>
        </p:txBody>
      </p:sp>
    </p:spTree>
    <p:extLst>
      <p:ext uri="{BB962C8B-B14F-4D97-AF65-F5344CB8AC3E}">
        <p14:creationId xmlns:p14="http://schemas.microsoft.com/office/powerpoint/2010/main" val="2665388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1DB7-8ADD-4917-90F8-BB0C4B4F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543" y="112468"/>
            <a:ext cx="10515600" cy="505313"/>
          </a:xfrm>
        </p:spPr>
        <p:txBody>
          <a:bodyPr/>
          <a:lstStyle/>
          <a:p>
            <a:r>
              <a:rPr lang="en-US" dirty="0"/>
              <a:t>Wetland Restoration &amp; Weir Repair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F50F1-3D71-4404-9568-B69B5F48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12" y="617781"/>
            <a:ext cx="8591545" cy="51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076" y="241557"/>
            <a:ext cx="5189837" cy="505313"/>
          </a:xfrm>
        </p:spPr>
        <p:txBody>
          <a:bodyPr/>
          <a:lstStyle/>
          <a:p>
            <a:r>
              <a:rPr lang="en-US" dirty="0"/>
              <a:t>Project Improvements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347" y="125835"/>
            <a:ext cx="4326653" cy="5599197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22076" y="1392193"/>
            <a:ext cx="481089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proposed improvements of the project are: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Pond Dredging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Iron Enhanced Sand Filter Installation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Trail Realignment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Stream Channel Erosion Repair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Wetland Restoration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Storm Sewer Outlet Maintenance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b="1" u="sng" dirty="0"/>
              <a:t>Revegetation with native grasses and</a:t>
            </a:r>
            <a:r>
              <a:rPr lang="en-US" b="1" dirty="0"/>
              <a:t> 		</a:t>
            </a:r>
            <a:r>
              <a:rPr lang="en-US" b="1" u="sng" dirty="0"/>
              <a:t>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4C145-8205-4E23-AF35-2CB515396738}"/>
              </a:ext>
            </a:extLst>
          </p:cNvPr>
          <p:cNvSpPr txBox="1"/>
          <p:nvPr/>
        </p:nvSpPr>
        <p:spPr>
          <a:xfrm>
            <a:off x="4093058" y="3669085"/>
            <a:ext cx="1351357" cy="553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Wetland Restoration &amp; Storm sewer outlet maintenance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8D976-AC06-4F5E-B003-A525360CAA49}"/>
              </a:ext>
            </a:extLst>
          </p:cNvPr>
          <p:cNvCxnSpPr>
            <a:cxnSpLocks/>
          </p:cNvCxnSpPr>
          <p:nvPr/>
        </p:nvCxnSpPr>
        <p:spPr>
          <a:xfrm flipH="1">
            <a:off x="3120705" y="3992252"/>
            <a:ext cx="972352" cy="59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F45412-8AC4-430A-BF4A-9CCCD4A69102}"/>
              </a:ext>
            </a:extLst>
          </p:cNvPr>
          <p:cNvCxnSpPr>
            <a:cxnSpLocks/>
          </p:cNvCxnSpPr>
          <p:nvPr/>
        </p:nvCxnSpPr>
        <p:spPr>
          <a:xfrm flipH="1">
            <a:off x="4193725" y="1983518"/>
            <a:ext cx="62912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BCFC42-ADF8-443C-979A-97F151E8CE6F}"/>
              </a:ext>
            </a:extLst>
          </p:cNvPr>
          <p:cNvCxnSpPr>
            <a:cxnSpLocks/>
          </p:cNvCxnSpPr>
          <p:nvPr/>
        </p:nvCxnSpPr>
        <p:spPr>
          <a:xfrm>
            <a:off x="2475852" y="2497337"/>
            <a:ext cx="552574" cy="58981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8911C-122E-49AC-A646-A65BAB1002B7}"/>
              </a:ext>
            </a:extLst>
          </p:cNvPr>
          <p:cNvSpPr txBox="1"/>
          <p:nvPr/>
        </p:nvSpPr>
        <p:spPr>
          <a:xfrm>
            <a:off x="1937312" y="2284744"/>
            <a:ext cx="7892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Channel Restoration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C9A72-7D0C-4C72-A8DD-2DF9336F142C}"/>
              </a:ext>
            </a:extLst>
          </p:cNvPr>
          <p:cNvSpPr txBox="1"/>
          <p:nvPr/>
        </p:nvSpPr>
        <p:spPr>
          <a:xfrm>
            <a:off x="4759366" y="1568019"/>
            <a:ext cx="102065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Pond Expansion, Iron Enhanced Sand Filter &amp; Trail Realignment</a:t>
            </a:r>
          </a:p>
        </p:txBody>
      </p:sp>
    </p:spTree>
    <p:extLst>
      <p:ext uri="{BB962C8B-B14F-4D97-AF65-F5344CB8AC3E}">
        <p14:creationId xmlns:p14="http://schemas.microsoft.com/office/powerpoint/2010/main" val="307266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25016" y="2490980"/>
            <a:ext cx="10515600" cy="505313"/>
          </a:xfrm>
        </p:spPr>
        <p:txBody>
          <a:bodyPr/>
          <a:lstStyle/>
          <a:p>
            <a:r>
              <a:rPr lang="en-US" dirty="0"/>
              <a:t>Wetland Restoration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90D67-B034-4CB8-BC48-9291C3238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05" y="431541"/>
            <a:ext cx="6839339" cy="51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Project Schedule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38199" y="1136821"/>
            <a:ext cx="10604157" cy="5040141"/>
          </a:xfrm>
        </p:spPr>
        <p:txBody>
          <a:bodyPr>
            <a:noAutofit/>
          </a:bodyPr>
          <a:lstStyle/>
          <a:p>
            <a:r>
              <a:rPr lang="en-US" sz="3200" dirty="0"/>
              <a:t>Informational Meeting…………….	October 25, 2021 </a:t>
            </a:r>
          </a:p>
          <a:p>
            <a:r>
              <a:rPr lang="en-US" sz="3200" dirty="0"/>
              <a:t>Plans Completed……………………..</a:t>
            </a:r>
            <a:r>
              <a:rPr lang="en-US" sz="3600" dirty="0"/>
              <a:t>	</a:t>
            </a:r>
            <a:r>
              <a:rPr lang="en-US" sz="3200" dirty="0"/>
              <a:t>November 2021</a:t>
            </a:r>
            <a:r>
              <a:rPr lang="en-US" sz="3600" dirty="0"/>
              <a:t>	</a:t>
            </a:r>
          </a:p>
          <a:p>
            <a:r>
              <a:rPr lang="en-US" sz="3200" dirty="0"/>
              <a:t>Bidding of Project…………………….November 2021 </a:t>
            </a:r>
          </a:p>
          <a:p>
            <a:r>
              <a:rPr lang="en-US" sz="3200" dirty="0"/>
              <a:t>Award Contract……………………….	December 2021</a:t>
            </a:r>
          </a:p>
          <a:p>
            <a:r>
              <a:rPr lang="en-US" sz="3200" dirty="0"/>
              <a:t>Construction							</a:t>
            </a:r>
          </a:p>
          <a:p>
            <a:pPr lvl="1"/>
            <a:r>
              <a:rPr lang="en-US" sz="2800" dirty="0"/>
              <a:t>Begin Construction		 	December 2021 / January 2022</a:t>
            </a:r>
          </a:p>
          <a:p>
            <a:pPr lvl="1"/>
            <a:r>
              <a:rPr lang="en-US" sz="2800" dirty="0"/>
              <a:t>Substantial Completion		March 2022</a:t>
            </a:r>
          </a:p>
          <a:p>
            <a:pPr lvl="1"/>
            <a:r>
              <a:rPr lang="en-US" sz="2800" dirty="0"/>
              <a:t>Final Completion			Early Summer 2022</a:t>
            </a:r>
          </a:p>
        </p:txBody>
      </p:sp>
    </p:spTree>
    <p:extLst>
      <p:ext uri="{BB962C8B-B14F-4D97-AF65-F5344CB8AC3E}">
        <p14:creationId xmlns:p14="http://schemas.microsoft.com/office/powerpoint/2010/main" val="75156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087B-0DC8-4A8B-A28B-F63E3E70B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39" y="1354649"/>
            <a:ext cx="10515600" cy="506034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Ben Scharenbroich, Water Resources Supervisor</a:t>
            </a:r>
          </a:p>
          <a:p>
            <a:pPr lvl="2"/>
            <a:r>
              <a:rPr lang="en-US" dirty="0">
                <a:hlinkClick r:id="rId3"/>
              </a:rPr>
              <a:t>bscharenbroich@plymouthmn.gov</a:t>
            </a:r>
            <a:endParaRPr lang="en-US" dirty="0"/>
          </a:p>
          <a:p>
            <a:pPr lvl="2"/>
            <a:r>
              <a:rPr lang="en-US" dirty="0"/>
              <a:t>(763) 509-5527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Chris McKenzie, PE, Engineering Services Manager</a:t>
            </a:r>
          </a:p>
          <a:p>
            <a:pPr lvl="2"/>
            <a:r>
              <a:rPr lang="en-US" dirty="0">
                <a:hlinkClick r:id="rId4"/>
              </a:rPr>
              <a:t>cmckenzie@plymouthmn.gov</a:t>
            </a:r>
            <a:endParaRPr lang="en-US" dirty="0"/>
          </a:p>
          <a:p>
            <a:pPr lvl="2"/>
            <a:r>
              <a:rPr lang="en-US" dirty="0"/>
              <a:t>(763) 509-5513</a:t>
            </a:r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185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279"/>
            <a:ext cx="10515600" cy="505313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1941"/>
            <a:ext cx="10515600" cy="5060340"/>
          </a:xfrm>
        </p:spPr>
        <p:txBody>
          <a:bodyPr>
            <a:normAutofit/>
          </a:bodyPr>
          <a:lstStyle/>
          <a:p>
            <a:r>
              <a:rPr lang="en-US" b="1" u="sng" dirty="0"/>
              <a:t>City of Plymouth</a:t>
            </a:r>
          </a:p>
          <a:p>
            <a:pPr lvl="1"/>
            <a:r>
              <a:rPr lang="en-US" dirty="0"/>
              <a:t>Ben Scharenbroich, Water Resources Supervisor</a:t>
            </a:r>
          </a:p>
          <a:p>
            <a:pPr lvl="2"/>
            <a:r>
              <a:rPr lang="en-US" dirty="0">
                <a:hlinkClick r:id="rId3"/>
              </a:rPr>
              <a:t>bscharenbroich@plymouthmn.gov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Chris McKenzie, PE, Engineering Services Manager</a:t>
            </a:r>
          </a:p>
          <a:p>
            <a:pPr lvl="2"/>
            <a:r>
              <a:rPr lang="en-US" dirty="0">
                <a:hlinkClick r:id="rId4"/>
              </a:rPr>
              <a:t>cmckenzie@plymouthmn.gov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b="1" u="sng" dirty="0"/>
              <a:t>Design Consultant, WSB</a:t>
            </a:r>
          </a:p>
          <a:p>
            <a:pPr lvl="1"/>
            <a:r>
              <a:rPr lang="en-US" dirty="0"/>
              <a:t>Jake Newhall, PE</a:t>
            </a:r>
          </a:p>
          <a:p>
            <a:pPr lvl="2"/>
            <a:r>
              <a:rPr lang="en-US" dirty="0">
                <a:hlinkClick r:id="rId5"/>
              </a:rPr>
              <a:t>jnewhall@wsbeng.com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Laura Rescorla, PE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hlinkClick r:id="rId6"/>
              </a:rPr>
              <a:t>lrescorla@wsbeng.com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8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360" y="852326"/>
            <a:ext cx="3784236" cy="766149"/>
          </a:xfrm>
        </p:spPr>
        <p:txBody>
          <a:bodyPr/>
          <a:lstStyle/>
          <a:p>
            <a:r>
              <a:rPr lang="en-US" dirty="0"/>
              <a:t>Maple Creek Stream Restoration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Location Map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530" r="1156" b="14934"/>
          <a:stretch/>
        </p:blipFill>
        <p:spPr>
          <a:xfrm>
            <a:off x="6031523" y="41042"/>
            <a:ext cx="6067617" cy="675308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881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80158" y="126488"/>
            <a:ext cx="6031683" cy="505313"/>
          </a:xfrm>
        </p:spPr>
        <p:txBody>
          <a:bodyPr/>
          <a:lstStyle/>
          <a:p>
            <a:r>
              <a:rPr lang="en-US" dirty="0"/>
              <a:t>Maple Creek Current Conditions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E6CC4-90F6-4BDD-A64F-EB7E787F0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40479" y="1956788"/>
            <a:ext cx="4511040" cy="3383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17A85-85AC-4EA3-BEC7-FB1B507A3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22437" y="1384875"/>
            <a:ext cx="4511040" cy="3383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7AAF82-C266-4E2B-8922-D85B6FD87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903398" y="1384875"/>
            <a:ext cx="4511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076" y="241557"/>
            <a:ext cx="5189837" cy="505313"/>
          </a:xfrm>
        </p:spPr>
        <p:txBody>
          <a:bodyPr/>
          <a:lstStyle/>
          <a:p>
            <a:r>
              <a:rPr lang="en-US" dirty="0"/>
              <a:t>Project Improvements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347" y="125835"/>
            <a:ext cx="4326653" cy="5599197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22076" y="1392193"/>
            <a:ext cx="481089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proposed improvements of the project are: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Pond Dredging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Iron Enhanced Sand Filter Installation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Trail Realignment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Stream Channel Erosion Repair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 Wetland Restoration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Storm Sewer Outlet Maintenance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Revegetation with native grasses and 		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4C145-8205-4E23-AF35-2CB515396738}"/>
              </a:ext>
            </a:extLst>
          </p:cNvPr>
          <p:cNvSpPr txBox="1"/>
          <p:nvPr/>
        </p:nvSpPr>
        <p:spPr>
          <a:xfrm>
            <a:off x="4093058" y="3669085"/>
            <a:ext cx="1351357" cy="553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Wetland Restoration &amp; Storm sewer outlet maintenance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8D976-AC06-4F5E-B003-A525360CAA49}"/>
              </a:ext>
            </a:extLst>
          </p:cNvPr>
          <p:cNvCxnSpPr>
            <a:cxnSpLocks/>
          </p:cNvCxnSpPr>
          <p:nvPr/>
        </p:nvCxnSpPr>
        <p:spPr>
          <a:xfrm flipH="1">
            <a:off x="3120705" y="3992252"/>
            <a:ext cx="972352" cy="59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F45412-8AC4-430A-BF4A-9CCCD4A69102}"/>
              </a:ext>
            </a:extLst>
          </p:cNvPr>
          <p:cNvCxnSpPr>
            <a:cxnSpLocks/>
          </p:cNvCxnSpPr>
          <p:nvPr/>
        </p:nvCxnSpPr>
        <p:spPr>
          <a:xfrm flipH="1">
            <a:off x="4193725" y="1983518"/>
            <a:ext cx="62912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BCFC42-ADF8-443C-979A-97F151E8CE6F}"/>
              </a:ext>
            </a:extLst>
          </p:cNvPr>
          <p:cNvCxnSpPr>
            <a:cxnSpLocks/>
          </p:cNvCxnSpPr>
          <p:nvPr/>
        </p:nvCxnSpPr>
        <p:spPr>
          <a:xfrm>
            <a:off x="2475852" y="2497337"/>
            <a:ext cx="552574" cy="58981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8911C-122E-49AC-A646-A65BAB1002B7}"/>
              </a:ext>
            </a:extLst>
          </p:cNvPr>
          <p:cNvSpPr txBox="1"/>
          <p:nvPr/>
        </p:nvSpPr>
        <p:spPr>
          <a:xfrm>
            <a:off x="1937312" y="2284744"/>
            <a:ext cx="7892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Channel Restoration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C9A72-7D0C-4C72-A8DD-2DF9336F142C}"/>
              </a:ext>
            </a:extLst>
          </p:cNvPr>
          <p:cNvSpPr txBox="1"/>
          <p:nvPr/>
        </p:nvSpPr>
        <p:spPr>
          <a:xfrm>
            <a:off x="4759366" y="1568019"/>
            <a:ext cx="102065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Pond Expansion, Iron Enhanced Sand Filter &amp; Trail Realignment</a:t>
            </a:r>
          </a:p>
        </p:txBody>
      </p:sp>
    </p:spTree>
    <p:extLst>
      <p:ext uri="{BB962C8B-B14F-4D97-AF65-F5344CB8AC3E}">
        <p14:creationId xmlns:p14="http://schemas.microsoft.com/office/powerpoint/2010/main" val="291668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076" y="241557"/>
            <a:ext cx="5189837" cy="505313"/>
          </a:xfrm>
        </p:spPr>
        <p:txBody>
          <a:bodyPr/>
          <a:lstStyle/>
          <a:p>
            <a:r>
              <a:rPr lang="en-US" dirty="0"/>
              <a:t>Project Improvements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347" y="125835"/>
            <a:ext cx="4326653" cy="5599197"/>
          </a:xfr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722076" y="1392193"/>
            <a:ext cx="481089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proposed improvements of the project are: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b="1" u="sng" dirty="0"/>
              <a:t>Pond Dredging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   </a:t>
            </a:r>
            <a:r>
              <a:rPr lang="en-US" b="1" u="sng" dirty="0"/>
              <a:t>Iron Enhanced Sand Filter Installation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</a:t>
            </a:r>
            <a:r>
              <a:rPr lang="en-US" b="1" u="sng" dirty="0"/>
              <a:t>Trail Realignment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Stream Channel Erosion Repair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 Wetland Restoration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Storm Sewer Outlet Maintenance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Revegetation with native grasses and 		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4C145-8205-4E23-AF35-2CB515396738}"/>
              </a:ext>
            </a:extLst>
          </p:cNvPr>
          <p:cNvSpPr txBox="1"/>
          <p:nvPr/>
        </p:nvSpPr>
        <p:spPr>
          <a:xfrm>
            <a:off x="4093058" y="3669085"/>
            <a:ext cx="1351357" cy="553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Wetland Restoration &amp; Storm sewer outlet maintenance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8D976-AC06-4F5E-B003-A525360CAA49}"/>
              </a:ext>
            </a:extLst>
          </p:cNvPr>
          <p:cNvCxnSpPr>
            <a:cxnSpLocks/>
          </p:cNvCxnSpPr>
          <p:nvPr/>
        </p:nvCxnSpPr>
        <p:spPr>
          <a:xfrm flipH="1">
            <a:off x="3120705" y="3992252"/>
            <a:ext cx="972352" cy="5963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F45412-8AC4-430A-BF4A-9CCCD4A69102}"/>
              </a:ext>
            </a:extLst>
          </p:cNvPr>
          <p:cNvCxnSpPr>
            <a:cxnSpLocks/>
          </p:cNvCxnSpPr>
          <p:nvPr/>
        </p:nvCxnSpPr>
        <p:spPr>
          <a:xfrm flipH="1">
            <a:off x="4193725" y="1983518"/>
            <a:ext cx="62912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BCFC42-ADF8-443C-979A-97F151E8CE6F}"/>
              </a:ext>
            </a:extLst>
          </p:cNvPr>
          <p:cNvCxnSpPr>
            <a:cxnSpLocks/>
          </p:cNvCxnSpPr>
          <p:nvPr/>
        </p:nvCxnSpPr>
        <p:spPr>
          <a:xfrm>
            <a:off x="2475852" y="2497337"/>
            <a:ext cx="552574" cy="58981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48911C-122E-49AC-A646-A65BAB1002B7}"/>
              </a:ext>
            </a:extLst>
          </p:cNvPr>
          <p:cNvSpPr txBox="1"/>
          <p:nvPr/>
        </p:nvSpPr>
        <p:spPr>
          <a:xfrm>
            <a:off x="1937312" y="2284744"/>
            <a:ext cx="7892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Channel Restoration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C9A72-7D0C-4C72-A8DD-2DF9336F142C}"/>
              </a:ext>
            </a:extLst>
          </p:cNvPr>
          <p:cNvSpPr txBox="1"/>
          <p:nvPr/>
        </p:nvSpPr>
        <p:spPr>
          <a:xfrm>
            <a:off x="4759366" y="1568019"/>
            <a:ext cx="102065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u="sng" dirty="0"/>
              <a:t>Pond Expansion, Iron Enhanced Sand Filter &amp; Trail Realignment</a:t>
            </a:r>
          </a:p>
        </p:txBody>
      </p:sp>
    </p:spTree>
    <p:extLst>
      <p:ext uri="{BB962C8B-B14F-4D97-AF65-F5344CB8AC3E}">
        <p14:creationId xmlns:p14="http://schemas.microsoft.com/office/powerpoint/2010/main" val="323573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27311-F3F6-472E-A75D-890BDECEB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263"/>
            <a:ext cx="9911910" cy="5305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61DB7-8ADD-4917-90F8-BB0C4B4F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5" y="232263"/>
            <a:ext cx="4200525" cy="1044575"/>
          </a:xfrm>
          <a:solidFill>
            <a:schemeClr val="bg1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en-US" dirty="0"/>
              <a:t>Pond Expansion &amp; </a:t>
            </a:r>
            <a:br>
              <a:rPr lang="en-US" dirty="0"/>
            </a:br>
            <a:r>
              <a:rPr lang="en-US" dirty="0"/>
              <a:t>Additional Sand Filter</a:t>
            </a:r>
          </a:p>
        </p:txBody>
      </p:sp>
    </p:spTree>
    <p:extLst>
      <p:ext uri="{BB962C8B-B14F-4D97-AF65-F5344CB8AC3E}">
        <p14:creationId xmlns:p14="http://schemas.microsoft.com/office/powerpoint/2010/main" val="213149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55978" y="337133"/>
            <a:ext cx="3080043" cy="505313"/>
          </a:xfrm>
        </p:spPr>
        <p:txBody>
          <a:bodyPr/>
          <a:lstStyle/>
          <a:p>
            <a:r>
              <a:rPr lang="en-US" dirty="0"/>
              <a:t>Pond Expansion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812" y="842446"/>
            <a:ext cx="5710042" cy="42825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146" y="842446"/>
            <a:ext cx="5710042" cy="42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08197" y="262069"/>
            <a:ext cx="4975605" cy="505313"/>
          </a:xfrm>
        </p:spPr>
        <p:txBody>
          <a:bodyPr/>
          <a:lstStyle/>
          <a:p>
            <a:r>
              <a:rPr lang="en-US" dirty="0"/>
              <a:t>Iron Enhanced Sand Filter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08407" y="767382"/>
            <a:ext cx="7519913" cy="48746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02323A-7FB3-4EDC-A7C3-1E36156CDD74}"/>
              </a:ext>
            </a:extLst>
          </p:cNvPr>
          <p:cNvSpPr txBox="1"/>
          <p:nvPr/>
        </p:nvSpPr>
        <p:spPr>
          <a:xfrm>
            <a:off x="3466234" y="5642039"/>
            <a:ext cx="6262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Minnesota Pollution Control Agency – MN Stormwater Manual</a:t>
            </a:r>
          </a:p>
        </p:txBody>
      </p:sp>
    </p:spTree>
    <p:extLst>
      <p:ext uri="{BB962C8B-B14F-4D97-AF65-F5344CB8AC3E}">
        <p14:creationId xmlns:p14="http://schemas.microsoft.com/office/powerpoint/2010/main" val="2987643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r_Quality_template.potx" id="{D9238EB6-1B54-4016-B429-6DABD42C5C78}" vid="{84646ACE-9F56-4532-9708-661926F8F4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Water_Quality_template</Template>
  <TotalTime>812</TotalTime>
  <Words>722</Words>
  <Application>Microsoft Office PowerPoint</Application>
  <PresentationFormat>Widescreen</PresentationFormat>
  <Paragraphs>141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Trebuchet MS</vt:lpstr>
      <vt:lpstr>Office Theme</vt:lpstr>
      <vt:lpstr>Maple Creek Stream Restoration Project WR-20-0001</vt:lpstr>
      <vt:lpstr>Project Team</vt:lpstr>
      <vt:lpstr>Maple Creek Stream Restoration   Location Map</vt:lpstr>
      <vt:lpstr>Maple Creek Current Conditions</vt:lpstr>
      <vt:lpstr>Project Improvements</vt:lpstr>
      <vt:lpstr>Project Improvements</vt:lpstr>
      <vt:lpstr>Pond Expansion &amp;  Additional Sand Filter</vt:lpstr>
      <vt:lpstr>Pond Expansion</vt:lpstr>
      <vt:lpstr>Iron Enhanced Sand Filter</vt:lpstr>
      <vt:lpstr>Project Improvements</vt:lpstr>
      <vt:lpstr>Creek Excavation &amp; Erosion Repairs</vt:lpstr>
      <vt:lpstr>Channel Erosion Repair</vt:lpstr>
      <vt:lpstr>Project Improvements</vt:lpstr>
      <vt:lpstr>Wetland Restoration &amp; Weir Repair</vt:lpstr>
      <vt:lpstr>Project Improvements</vt:lpstr>
      <vt:lpstr>Wetland Restoration</vt:lpstr>
      <vt:lpstr>Estimated Project Schedule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Plum Tree East Drainage Improvement Project WR-18-0003</dc:title>
  <dc:creator>Ben Scharenbroich</dc:creator>
  <cp:lastModifiedBy>Ben Scharenbroich</cp:lastModifiedBy>
  <cp:revision>97</cp:revision>
  <dcterms:created xsi:type="dcterms:W3CDTF">2020-07-15T13:31:00Z</dcterms:created>
  <dcterms:modified xsi:type="dcterms:W3CDTF">2021-10-25T20:51:30Z</dcterms:modified>
</cp:coreProperties>
</file>